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2" r:id="rId1"/>
  </p:sldMasterIdLst>
  <p:notesMasterIdLst>
    <p:notesMasterId r:id="rId22"/>
  </p:notesMasterIdLst>
  <p:sldIdLst>
    <p:sldId id="375" r:id="rId2"/>
    <p:sldId id="1943" r:id="rId3"/>
    <p:sldId id="2074" r:id="rId4"/>
    <p:sldId id="2073" r:id="rId5"/>
    <p:sldId id="2050" r:id="rId6"/>
    <p:sldId id="2076" r:id="rId7"/>
    <p:sldId id="2077" r:id="rId8"/>
    <p:sldId id="2078" r:id="rId9"/>
    <p:sldId id="2001" r:id="rId10"/>
    <p:sldId id="2055" r:id="rId11"/>
    <p:sldId id="2079" r:id="rId12"/>
    <p:sldId id="2065" r:id="rId13"/>
    <p:sldId id="2080" r:id="rId14"/>
    <p:sldId id="2081" r:id="rId15"/>
    <p:sldId id="2061" r:id="rId16"/>
    <p:sldId id="2082" r:id="rId17"/>
    <p:sldId id="2072" r:id="rId18"/>
    <p:sldId id="2063" r:id="rId19"/>
    <p:sldId id="2083" r:id="rId20"/>
    <p:sldId id="1870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31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陈 禹为" initials="陈" lastIdx="1" clrIdx="0">
    <p:extLst>
      <p:ext uri="{19B8F6BF-5375-455C-9EA6-DF929625EA0E}">
        <p15:presenceInfo xmlns:p15="http://schemas.microsoft.com/office/powerpoint/2012/main" userId="c4f66616987813d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CCFF"/>
    <a:srgbClr val="FF9966"/>
    <a:srgbClr val="FF7C80"/>
    <a:srgbClr val="CC00CC"/>
    <a:srgbClr val="FF9933"/>
    <a:srgbClr val="CC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8FB837D-C827-4EFA-A057-4D05807E0F7C}" styleName="主题样式 1 - 强调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21" autoAdjust="0"/>
    <p:restoredTop sz="96357" autoAdjust="0"/>
  </p:normalViewPr>
  <p:slideViewPr>
    <p:cSldViewPr snapToGrid="0">
      <p:cViewPr varScale="1">
        <p:scale>
          <a:sx n="84" d="100"/>
          <a:sy n="84" d="100"/>
        </p:scale>
        <p:origin x="30" y="54"/>
      </p:cViewPr>
      <p:guideLst>
        <p:guide orient="horz" pos="731"/>
        <p:guide pos="3840"/>
      </p:guideLst>
    </p:cSldViewPr>
  </p:slideViewPr>
  <p:outlineViewPr>
    <p:cViewPr>
      <p:scale>
        <a:sx n="33" d="100"/>
        <a:sy n="33" d="100"/>
      </p:scale>
      <p:origin x="0" y="-19566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6BB601-C086-4762-B65C-294CFF34FBB7}" type="datetimeFigureOut">
              <a:rPr lang="zh-CN" altLang="en-US" smtClean="0"/>
              <a:t>2024/9/23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FF83A3-1C37-49D3-A77A-7F1799962E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08640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FF83A3-1C37-49D3-A77A-7F1799962E35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3762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FF83A3-1C37-49D3-A77A-7F1799962E35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59068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FF83A3-1C37-49D3-A77A-7F1799962E35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07647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FF83A3-1C37-49D3-A77A-7F1799962E35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20377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FF83A3-1C37-49D3-A77A-7F1799962E35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53617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FF83A3-1C37-49D3-A77A-7F1799962E35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99082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FF83A3-1C37-49D3-A77A-7F1799962E35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89097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FF83A3-1C37-49D3-A77A-7F1799962E35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898783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FF83A3-1C37-49D3-A77A-7F1799962E35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60541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FF83A3-1C37-49D3-A77A-7F1799962E35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65863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FF83A3-1C37-49D3-A77A-7F1799962E35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79058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FF83A3-1C37-49D3-A77A-7F1799962E35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14083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FF83A3-1C37-49D3-A77A-7F1799962E35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86968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FF83A3-1C37-49D3-A77A-7F1799962E35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49573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FF83A3-1C37-49D3-A77A-7F1799962E35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05413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FF83A3-1C37-49D3-A77A-7F1799962E35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04254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FF83A3-1C37-49D3-A77A-7F1799962E35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09942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FF83A3-1C37-49D3-A77A-7F1799962E35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99171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027"/>
          <p:cNvSpPr>
            <a:spLocks noChangeArrowheads="1"/>
          </p:cNvSpPr>
          <p:nvPr/>
        </p:nvSpPr>
        <p:spPr bwMode="hidden">
          <a:xfrm>
            <a:off x="0" y="0"/>
            <a:ext cx="4673600" cy="6869113"/>
          </a:xfrm>
          <a:prstGeom prst="rect">
            <a:avLst/>
          </a:prstGeom>
          <a:gradFill rotWithShape="0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zh-CN" altLang="zh-CN" sz="2400" b="0">
              <a:latin typeface="Times New Roman" panose="02020603050405020304" pitchFamily="18" charset="0"/>
            </a:endParaRPr>
          </a:p>
        </p:txBody>
      </p:sp>
      <p:sp>
        <p:nvSpPr>
          <p:cNvPr id="5" name="Rectangle 1028"/>
          <p:cNvSpPr>
            <a:spLocks noChangeArrowheads="1"/>
          </p:cNvSpPr>
          <p:nvPr/>
        </p:nvSpPr>
        <p:spPr bwMode="hidden">
          <a:xfrm>
            <a:off x="1699684" y="1408113"/>
            <a:ext cx="10492316" cy="1955800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</a:ln>
        </p:spPr>
        <p:txBody>
          <a:bodyPr/>
          <a:lstStyle/>
          <a:p>
            <a:pPr>
              <a:defRPr/>
            </a:pPr>
            <a:endParaRPr lang="zh-CN" altLang="zh-CN" sz="2400" b="0">
              <a:latin typeface="Times New Roman" panose="02020603050405020304" pitchFamily="18" charset="0"/>
            </a:endParaRPr>
          </a:p>
        </p:txBody>
      </p:sp>
      <p:grpSp>
        <p:nvGrpSpPr>
          <p:cNvPr id="6" name="Group 1029"/>
          <p:cNvGrpSpPr/>
          <p:nvPr/>
        </p:nvGrpSpPr>
        <p:grpSpPr bwMode="auto">
          <a:xfrm>
            <a:off x="0" y="925513"/>
            <a:ext cx="2829984" cy="2438400"/>
            <a:chOff x="0" y="672"/>
            <a:chExt cx="1806" cy="1989"/>
          </a:xfrm>
        </p:grpSpPr>
        <p:sp>
          <p:nvSpPr>
            <p:cNvPr id="7" name="Rectangle 1030"/>
            <p:cNvSpPr>
              <a:spLocks noChangeArrowheads="1"/>
            </p:cNvSpPr>
            <p:nvPr userDrawn="1"/>
          </p:nvSpPr>
          <p:spPr bwMode="auto">
            <a:xfrm>
              <a:off x="361" y="2257"/>
              <a:ext cx="363" cy="404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</a:ln>
          </p:spPr>
          <p:txBody>
            <a:bodyPr/>
            <a:lstStyle/>
            <a:p>
              <a:pPr>
                <a:defRPr/>
              </a:pPr>
              <a:endParaRPr lang="zh-CN" altLang="zh-CN" sz="2400" b="0">
                <a:latin typeface="Times New Roman" panose="02020603050405020304" pitchFamily="18" charset="0"/>
              </a:endParaRPr>
            </a:p>
          </p:txBody>
        </p:sp>
        <p:sp>
          <p:nvSpPr>
            <p:cNvPr id="8" name="Rectangle 1031"/>
            <p:cNvSpPr>
              <a:spLocks noChangeArrowheads="1"/>
            </p:cNvSpPr>
            <p:nvPr userDrawn="1"/>
          </p:nvSpPr>
          <p:spPr bwMode="auto">
            <a:xfrm>
              <a:off x="1081" y="1064"/>
              <a:ext cx="362" cy="405"/>
            </a:xfrm>
            <a:prstGeom prst="rect">
              <a:avLst/>
            </a:prstGeom>
            <a:solidFill>
              <a:schemeClr val="folHlink"/>
            </a:solidFill>
            <a:ln w="9525">
              <a:noFill/>
              <a:miter lim="800000"/>
            </a:ln>
          </p:spPr>
          <p:txBody>
            <a:bodyPr/>
            <a:lstStyle/>
            <a:p>
              <a:pPr>
                <a:defRPr/>
              </a:pPr>
              <a:endParaRPr lang="zh-CN" altLang="zh-CN" sz="2400" b="0">
                <a:latin typeface="Times New Roman" panose="02020603050405020304" pitchFamily="18" charset="0"/>
              </a:endParaRPr>
            </a:p>
          </p:txBody>
        </p:sp>
        <p:sp>
          <p:nvSpPr>
            <p:cNvPr id="9" name="Rectangle 1032"/>
            <p:cNvSpPr>
              <a:spLocks noChangeArrowheads="1"/>
            </p:cNvSpPr>
            <p:nvPr userDrawn="1"/>
          </p:nvSpPr>
          <p:spPr bwMode="auto">
            <a:xfrm>
              <a:off x="1437" y="672"/>
              <a:ext cx="369" cy="400"/>
            </a:xfrm>
            <a:prstGeom prst="rect">
              <a:avLst/>
            </a:prstGeom>
            <a:solidFill>
              <a:schemeClr val="folHlink"/>
            </a:solidFill>
            <a:ln w="9525">
              <a:noFill/>
              <a:miter lim="800000"/>
            </a:ln>
          </p:spPr>
          <p:txBody>
            <a:bodyPr/>
            <a:lstStyle/>
            <a:p>
              <a:pPr>
                <a:defRPr/>
              </a:pPr>
              <a:endParaRPr lang="zh-CN" altLang="zh-CN" sz="2400" b="0">
                <a:latin typeface="Times New Roman" panose="02020603050405020304" pitchFamily="18" charset="0"/>
              </a:endParaRPr>
            </a:p>
          </p:txBody>
        </p:sp>
        <p:sp>
          <p:nvSpPr>
            <p:cNvPr id="10" name="Rectangle 1033"/>
            <p:cNvSpPr>
              <a:spLocks noChangeArrowheads="1"/>
            </p:cNvSpPr>
            <p:nvPr userDrawn="1"/>
          </p:nvSpPr>
          <p:spPr bwMode="auto">
            <a:xfrm>
              <a:off x="719" y="2257"/>
              <a:ext cx="369" cy="404"/>
            </a:xfrm>
            <a:prstGeom prst="rect">
              <a:avLst/>
            </a:prstGeom>
            <a:solidFill>
              <a:schemeClr val="bg2"/>
            </a:solidFill>
            <a:ln w="9525">
              <a:noFill/>
              <a:miter lim="800000"/>
            </a:ln>
          </p:spPr>
          <p:txBody>
            <a:bodyPr/>
            <a:lstStyle/>
            <a:p>
              <a:pPr>
                <a:defRPr/>
              </a:pPr>
              <a:endParaRPr lang="zh-CN" altLang="zh-CN" sz="2400" b="0">
                <a:latin typeface="Times New Roman" panose="02020603050405020304" pitchFamily="18" charset="0"/>
              </a:endParaRPr>
            </a:p>
          </p:txBody>
        </p:sp>
        <p:sp>
          <p:nvSpPr>
            <p:cNvPr id="11" name="Rectangle 1034"/>
            <p:cNvSpPr>
              <a:spLocks noChangeArrowheads="1"/>
            </p:cNvSpPr>
            <p:nvPr userDrawn="1"/>
          </p:nvSpPr>
          <p:spPr bwMode="auto">
            <a:xfrm>
              <a:off x="1437" y="1064"/>
              <a:ext cx="369" cy="405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</a:ln>
          </p:spPr>
          <p:txBody>
            <a:bodyPr/>
            <a:lstStyle/>
            <a:p>
              <a:pPr>
                <a:defRPr/>
              </a:pPr>
              <a:endParaRPr lang="zh-CN" altLang="zh-CN" sz="2400" b="0">
                <a:latin typeface="Times New Roman" panose="02020603050405020304" pitchFamily="18" charset="0"/>
              </a:endParaRPr>
            </a:p>
          </p:txBody>
        </p:sp>
        <p:sp>
          <p:nvSpPr>
            <p:cNvPr id="12" name="Rectangle 1035"/>
            <p:cNvSpPr>
              <a:spLocks noChangeArrowheads="1"/>
            </p:cNvSpPr>
            <p:nvPr userDrawn="1"/>
          </p:nvSpPr>
          <p:spPr bwMode="auto">
            <a:xfrm>
              <a:off x="719" y="1464"/>
              <a:ext cx="369" cy="399"/>
            </a:xfrm>
            <a:prstGeom prst="rect">
              <a:avLst/>
            </a:prstGeom>
            <a:solidFill>
              <a:schemeClr val="folHlink"/>
            </a:solidFill>
            <a:ln w="9525">
              <a:noFill/>
              <a:miter lim="800000"/>
            </a:ln>
          </p:spPr>
          <p:txBody>
            <a:bodyPr/>
            <a:lstStyle/>
            <a:p>
              <a:pPr>
                <a:defRPr/>
              </a:pPr>
              <a:endParaRPr lang="zh-CN" altLang="zh-CN" sz="2400" b="0">
                <a:latin typeface="Times New Roman" panose="02020603050405020304" pitchFamily="18" charset="0"/>
              </a:endParaRPr>
            </a:p>
          </p:txBody>
        </p:sp>
        <p:sp>
          <p:nvSpPr>
            <p:cNvPr id="13" name="Rectangle 1036"/>
            <p:cNvSpPr>
              <a:spLocks noChangeArrowheads="1"/>
            </p:cNvSpPr>
            <p:nvPr userDrawn="1"/>
          </p:nvSpPr>
          <p:spPr bwMode="auto">
            <a:xfrm>
              <a:off x="0" y="1464"/>
              <a:ext cx="367" cy="399"/>
            </a:xfrm>
            <a:prstGeom prst="rect">
              <a:avLst/>
            </a:prstGeom>
            <a:solidFill>
              <a:schemeClr val="bg2"/>
            </a:solidFill>
            <a:ln w="9525">
              <a:noFill/>
              <a:miter lim="800000"/>
            </a:ln>
          </p:spPr>
          <p:txBody>
            <a:bodyPr/>
            <a:lstStyle/>
            <a:p>
              <a:pPr>
                <a:defRPr/>
              </a:pPr>
              <a:endParaRPr lang="zh-CN" altLang="zh-CN" sz="2400" b="0">
                <a:latin typeface="Times New Roman" panose="02020603050405020304" pitchFamily="18" charset="0"/>
              </a:endParaRPr>
            </a:p>
          </p:txBody>
        </p:sp>
        <p:sp>
          <p:nvSpPr>
            <p:cNvPr id="14" name="Rectangle 1037"/>
            <p:cNvSpPr>
              <a:spLocks noChangeArrowheads="1"/>
            </p:cNvSpPr>
            <p:nvPr userDrawn="1"/>
          </p:nvSpPr>
          <p:spPr bwMode="auto">
            <a:xfrm>
              <a:off x="1081" y="1464"/>
              <a:ext cx="362" cy="399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</a:ln>
          </p:spPr>
          <p:txBody>
            <a:bodyPr/>
            <a:lstStyle/>
            <a:p>
              <a:pPr>
                <a:defRPr/>
              </a:pPr>
              <a:endParaRPr lang="zh-CN" altLang="zh-CN" sz="2400" b="0">
                <a:latin typeface="Times New Roman" panose="02020603050405020304" pitchFamily="18" charset="0"/>
              </a:endParaRPr>
            </a:p>
          </p:txBody>
        </p:sp>
        <p:sp>
          <p:nvSpPr>
            <p:cNvPr id="15" name="Rectangle 1038"/>
            <p:cNvSpPr>
              <a:spLocks noChangeArrowheads="1"/>
            </p:cNvSpPr>
            <p:nvPr userDrawn="1"/>
          </p:nvSpPr>
          <p:spPr bwMode="auto">
            <a:xfrm>
              <a:off x="361" y="1857"/>
              <a:ext cx="363" cy="407"/>
            </a:xfrm>
            <a:prstGeom prst="rect">
              <a:avLst/>
            </a:prstGeom>
            <a:solidFill>
              <a:schemeClr val="folHlink"/>
            </a:solidFill>
            <a:ln w="9525">
              <a:noFill/>
              <a:miter lim="800000"/>
            </a:ln>
          </p:spPr>
          <p:txBody>
            <a:bodyPr/>
            <a:lstStyle/>
            <a:p>
              <a:pPr>
                <a:defRPr/>
              </a:pPr>
              <a:endParaRPr lang="zh-CN" altLang="zh-CN" sz="2400" b="0">
                <a:latin typeface="Times New Roman" panose="02020603050405020304" pitchFamily="18" charset="0"/>
              </a:endParaRPr>
            </a:p>
          </p:txBody>
        </p:sp>
        <p:sp>
          <p:nvSpPr>
            <p:cNvPr id="16" name="Rectangle 1039"/>
            <p:cNvSpPr>
              <a:spLocks noChangeArrowheads="1"/>
            </p:cNvSpPr>
            <p:nvPr userDrawn="1"/>
          </p:nvSpPr>
          <p:spPr bwMode="auto">
            <a:xfrm>
              <a:off x="719" y="1857"/>
              <a:ext cx="369" cy="407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</a:ln>
          </p:spPr>
          <p:txBody>
            <a:bodyPr/>
            <a:lstStyle/>
            <a:p>
              <a:pPr>
                <a:defRPr/>
              </a:pPr>
              <a:endParaRPr lang="zh-CN" altLang="zh-CN" sz="2400" b="0">
                <a:latin typeface="Times New Roman" panose="02020603050405020304" pitchFamily="18" charset="0"/>
              </a:endParaRPr>
            </a:p>
          </p:txBody>
        </p:sp>
      </p:grpSp>
      <p:pic>
        <p:nvPicPr>
          <p:cNvPr id="17" name="Picture 1048" descr="nam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3117" y="6165850"/>
            <a:ext cx="4931833" cy="59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1050" descr="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29" b="12930"/>
          <a:stretch>
            <a:fillRect/>
          </a:stretch>
        </p:blipFill>
        <p:spPr bwMode="auto">
          <a:xfrm>
            <a:off x="5822951" y="6165850"/>
            <a:ext cx="946149" cy="56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0195" name="Rectangle 1043"/>
          <p:cNvSpPr>
            <a:spLocks noGrp="1" noChangeArrowheads="1"/>
          </p:cNvSpPr>
          <p:nvPr>
            <p:ph type="ctrTitle"/>
          </p:nvPr>
        </p:nvSpPr>
        <p:spPr>
          <a:xfrm>
            <a:off x="2897352" y="1240218"/>
            <a:ext cx="8026400" cy="2209800"/>
          </a:xfrm>
        </p:spPr>
        <p:txBody>
          <a:bodyPr/>
          <a:lstStyle>
            <a:lvl1pPr>
              <a:defRPr sz="5000">
                <a:solidFill>
                  <a:srgbClr val="FFFFFF"/>
                </a:solidFill>
                <a:latin typeface="Segoe UI Light" panose="020B0502040204020203" pitchFamily="34" charset="0"/>
              </a:defRPr>
            </a:lvl1pPr>
          </a:lstStyle>
          <a:p>
            <a:r>
              <a:rPr lang="en-US" altLang="zh-CN"/>
              <a:t>Click to edit Master title style</a:t>
            </a:r>
            <a:endParaRPr lang="zh-CN" altLang="en-US" dirty="0"/>
          </a:p>
        </p:txBody>
      </p:sp>
      <p:sp>
        <p:nvSpPr>
          <p:cNvPr id="50196" name="Rectangle 1044"/>
          <p:cNvSpPr>
            <a:spLocks noGrp="1" noChangeArrowheads="1"/>
          </p:cNvSpPr>
          <p:nvPr>
            <p:ph type="subTitle" idx="1"/>
          </p:nvPr>
        </p:nvSpPr>
        <p:spPr>
          <a:xfrm>
            <a:off x="2939393" y="3536731"/>
            <a:ext cx="8026400" cy="1752600"/>
          </a:xfrm>
        </p:spPr>
        <p:txBody>
          <a:bodyPr/>
          <a:lstStyle>
            <a:lvl1pPr marL="0" indent="0">
              <a:buFont typeface="Wingdings" panose="05000000000000000000" pitchFamily="2" charset="2"/>
              <a:buNone/>
              <a:defRPr sz="3400">
                <a:latin typeface="Segoe UI Light" panose="020B0502040204020203" pitchFamily="34" charset="0"/>
              </a:defRPr>
            </a:lvl1pPr>
          </a:lstStyle>
          <a:p>
            <a:r>
              <a:rPr lang="en-US" altLang="zh-CN"/>
              <a:t>Click to edit Master subtitle style</a:t>
            </a:r>
            <a:endParaRPr lang="zh-CN" altLang="en-US" dirty="0"/>
          </a:p>
        </p:txBody>
      </p:sp>
      <p:sp>
        <p:nvSpPr>
          <p:cNvPr id="19" name="Rectangle 1040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248400"/>
            <a:ext cx="2844800" cy="457200"/>
          </a:xfrm>
        </p:spPr>
        <p:txBody>
          <a:bodyPr/>
          <a:lstStyle>
            <a:lvl1pPr>
              <a:defRPr smtClean="0"/>
            </a:lvl1pPr>
          </a:lstStyle>
          <a:p>
            <a:fld id="{5CEF3A1A-9938-46EE-A170-6B1F498F735D}" type="datetime1">
              <a:rPr lang="en-US" altLang="zh-CN" smtClean="0"/>
              <a:t>9/23/2024</a:t>
            </a:fld>
            <a:endParaRPr lang="en-US"/>
          </a:p>
        </p:txBody>
      </p:sp>
      <p:sp>
        <p:nvSpPr>
          <p:cNvPr id="20" name="Rectangle 1041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21" name="Rectangle 1042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9232900" y="6346825"/>
            <a:ext cx="2844800" cy="45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C6B2C4F-975D-40AF-9203-CD9202CF4C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7674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964084" y="457200"/>
            <a:ext cx="2618316" cy="5410200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102784" y="457200"/>
            <a:ext cx="7658100" cy="5410200"/>
          </a:xfrm>
        </p:spPr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DC6B2C4F-975D-40AF-9203-CD9202CF4CB0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9FC556A1-1873-4F8B-B751-6592FBC47451}" type="datetime1">
              <a:rPr lang="en-US" altLang="zh-CN" smtClean="0"/>
              <a:t>9/23/2024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9783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1102784" y="457200"/>
            <a:ext cx="10479616" cy="5410200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3" name="Rectangle 2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DC6B2C4F-975D-40AF-9203-CD9202CF4CB0}" type="slidenum">
              <a:rPr lang="en-US" smtClean="0"/>
              <a:t>‹#›</a:t>
            </a:fld>
            <a:endParaRPr lang="en-US"/>
          </a:p>
        </p:txBody>
      </p:sp>
      <p:sp>
        <p:nvSpPr>
          <p:cNvPr id="5" name="Rectangle 16"/>
          <p:cNvSpPr>
            <a:spLocks noGrp="1" noChangeArrowheads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2D420B76-8EBE-456F-822E-38BDACDC1463}" type="datetime1">
              <a:rPr lang="en-US" altLang="zh-CN" smtClean="0"/>
              <a:t>9/23/2024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8561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02784" y="457200"/>
            <a:ext cx="10479616" cy="1371600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表格占位符 2"/>
          <p:cNvSpPr>
            <a:spLocks noGrp="1"/>
          </p:cNvSpPr>
          <p:nvPr>
            <p:ph type="tbl" idx="1" hasCustomPrompt="1"/>
          </p:nvPr>
        </p:nvSpPr>
        <p:spPr>
          <a:xfrm>
            <a:off x="1102784" y="1981200"/>
            <a:ext cx="10479616" cy="3886200"/>
          </a:xfrm>
        </p:spPr>
        <p:txBody>
          <a:bodyPr/>
          <a:lstStyle/>
          <a:p>
            <a:pPr lvl="0"/>
            <a:r>
              <a:rPr lang="en-US" altLang="zh-CN" noProof="0"/>
              <a:t>Click icon to add table</a:t>
            </a:r>
            <a:endParaRPr lang="zh-CN" altLang="en-US" noProof="0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DC6B2C4F-975D-40AF-9203-CD9202CF4CB0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2F44FFB6-92A2-40D2-B9A7-C99FF4035ECB}" type="datetime1">
              <a:rPr lang="en-US" altLang="zh-CN" smtClean="0"/>
              <a:t>9/23/2024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2440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标题，一项大型内容和两项小型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02784" y="457200"/>
            <a:ext cx="10479616" cy="1371600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102784" y="1981200"/>
            <a:ext cx="5137149" cy="3886200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6443133" y="1981200"/>
            <a:ext cx="5139267" cy="1866900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6443133" y="4000500"/>
            <a:ext cx="5139267" cy="1866900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6" name="Rectangle 2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Rectangle 3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DC6B2C4F-975D-40AF-9203-CD9202CF4CB0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16"/>
          <p:cNvSpPr>
            <a:spLocks noGrp="1" noChangeArrowheads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BFAFCD36-1F4F-4C81-AE45-62E9D660466A}" type="datetime1">
              <a:rPr lang="en-US" altLang="zh-CN" smtClean="0"/>
              <a:t>9/23/2024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9291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标题和四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sz="quarter"/>
          </p:nvPr>
        </p:nvSpPr>
        <p:spPr>
          <a:xfrm>
            <a:off x="1102784" y="457200"/>
            <a:ext cx="10479616" cy="1371600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1102784" y="1981200"/>
            <a:ext cx="5137149" cy="1866900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6443133" y="1981200"/>
            <a:ext cx="5139267" cy="1866900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1102784" y="4000500"/>
            <a:ext cx="5137149" cy="1866900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443133" y="4000500"/>
            <a:ext cx="5139267" cy="1866900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Rectangle 3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DC6B2C4F-975D-40AF-9203-CD9202CF4CB0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16"/>
          <p:cNvSpPr>
            <a:spLocks noGrp="1" noChangeArrowheads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7995D48A-A001-47FB-AD86-5812066BB49F}" type="datetime1">
              <a:rPr lang="en-US" altLang="zh-CN" smtClean="0"/>
              <a:t>9/23/2024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2639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标题幻灯片">
    <p:bg>
      <p:bgPr>
        <a:solidFill>
          <a:schemeClr val="bg1">
            <a:alpha val="9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altLang="zh-CN"/>
              <a:t>Click to edit Master subtitle style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6CA35-6680-4336-BF3B-1FB78CC9D9BC}" type="datetime1">
              <a:rPr lang="en-US" altLang="zh-CN" smtClean="0"/>
              <a:t>9/23/2024</a:t>
            </a:fld>
            <a:endParaRPr 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6B2C4F-975D-40AF-9203-CD9202CF4CB0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99021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06551" y="250825"/>
            <a:ext cx="10479616" cy="658813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1102784" y="1347788"/>
            <a:ext cx="5137149" cy="5095875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443133" y="1347788"/>
            <a:ext cx="5139267" cy="5095875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0"/>
          </p:nvPr>
        </p:nvSpPr>
        <p:spPr>
          <a:xfrm>
            <a:off x="4165600" y="6548438"/>
            <a:ext cx="3860800" cy="261937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1"/>
          </p:nvPr>
        </p:nvSpPr>
        <p:spPr>
          <a:xfrm>
            <a:off x="9241367" y="6548438"/>
            <a:ext cx="2844800" cy="261937"/>
          </a:xfrm>
        </p:spPr>
        <p:txBody>
          <a:bodyPr/>
          <a:lstStyle>
            <a:lvl1pPr>
              <a:defRPr smtClean="0"/>
            </a:lvl1pPr>
          </a:lstStyle>
          <a:p>
            <a:fld id="{DC6B2C4F-975D-40AF-9203-CD9202CF4CB0}" type="slidenum">
              <a:rPr lang="en-US" smtClean="0"/>
              <a:t>‹#›</a:t>
            </a:fld>
            <a:endParaRPr 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2"/>
          </p:nvPr>
        </p:nvSpPr>
        <p:spPr>
          <a:xfrm>
            <a:off x="806451" y="6532563"/>
            <a:ext cx="2844800" cy="277812"/>
          </a:xfrm>
        </p:spPr>
        <p:txBody>
          <a:bodyPr/>
          <a:lstStyle>
            <a:lvl1pPr>
              <a:defRPr/>
            </a:lvl1pPr>
          </a:lstStyle>
          <a:p>
            <a:fld id="{5C1B6C4B-DD9B-4F8C-B737-D705959283F1}" type="datetime1">
              <a:rPr lang="en-US" altLang="zh-CN" smtClean="0"/>
              <a:t>9/23/2024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7290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1248834" y="177800"/>
            <a:ext cx="10479616" cy="658813"/>
          </a:xfrm>
        </p:spPr>
        <p:txBody>
          <a:bodyPr/>
          <a:lstStyle>
            <a:lvl1pPr>
              <a:defRPr sz="35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Verdana" panose="020B0604030504040204" pitchFamily="34" charset="0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1102784" y="1347788"/>
            <a:ext cx="10479616" cy="5095875"/>
          </a:xfrm>
        </p:spPr>
        <p:txBody>
          <a:bodyPr/>
          <a:lstStyle>
            <a:lvl1pPr>
              <a:defRPr b="1" baseline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b="0" baseline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buFont typeface="Wingdings" panose="05000000000000000000" pitchFamily="2" charset="2"/>
              <a:buChar char="Ø"/>
              <a:defRPr b="0" baseline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buFont typeface="Courier New" panose="02070309020205020404" pitchFamily="49" charset="0"/>
              <a:buChar char="o"/>
              <a:defRPr b="0" baseline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buFont typeface="Wingdings" panose="05000000000000000000" pitchFamily="2" charset="2"/>
              <a:buChar char="ü"/>
              <a:defRPr b="0" baseline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>
          <a:xfrm>
            <a:off x="4165600" y="6548438"/>
            <a:ext cx="3860800" cy="261937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>
          <a:xfrm>
            <a:off x="9241367" y="6548438"/>
            <a:ext cx="2844800" cy="261937"/>
          </a:xfrm>
        </p:spPr>
        <p:txBody>
          <a:bodyPr/>
          <a:lstStyle>
            <a:lvl1pPr>
              <a:defRPr smtClean="0"/>
            </a:lvl1pPr>
          </a:lstStyle>
          <a:p>
            <a:fld id="{DC6B2C4F-975D-40AF-9203-CD9202CF4CB0}" type="slidenum">
              <a:rPr lang="en-US" smtClean="0"/>
              <a:t>‹#›</a:t>
            </a:fld>
            <a:endParaRPr lang="en-US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2"/>
          </p:nvPr>
        </p:nvSpPr>
        <p:spPr>
          <a:xfrm>
            <a:off x="806451" y="6532563"/>
            <a:ext cx="2844800" cy="277812"/>
          </a:xfrm>
        </p:spPr>
        <p:txBody>
          <a:bodyPr/>
          <a:lstStyle>
            <a:lvl1pPr>
              <a:defRPr/>
            </a:lvl1pPr>
          </a:lstStyle>
          <a:p>
            <a:fld id="{93058521-4172-412C-9D40-161238AB4104}" type="datetime1">
              <a:rPr lang="en-US" altLang="zh-CN" smtClean="0"/>
              <a:t>9/23/2024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65700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hart" preserve="1">
  <p:cSld name="标题，文本与图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06551" y="250825"/>
            <a:ext cx="10479616" cy="658813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1102784" y="1347788"/>
            <a:ext cx="5137149" cy="5095875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图表占位符 3"/>
          <p:cNvSpPr>
            <a:spLocks noGrp="1"/>
          </p:cNvSpPr>
          <p:nvPr>
            <p:ph type="chart" sz="half" idx="2" hasCustomPrompt="1"/>
          </p:nvPr>
        </p:nvSpPr>
        <p:spPr>
          <a:xfrm>
            <a:off x="6443133" y="1347788"/>
            <a:ext cx="5139267" cy="5095875"/>
          </a:xfrm>
        </p:spPr>
        <p:txBody>
          <a:bodyPr/>
          <a:lstStyle/>
          <a:p>
            <a:r>
              <a:rPr lang="en-US" altLang="zh-CN"/>
              <a:t>Click icon to add chart</a:t>
            </a: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0"/>
          </p:nvPr>
        </p:nvSpPr>
        <p:spPr>
          <a:xfrm>
            <a:off x="4165600" y="6548438"/>
            <a:ext cx="3860800" cy="261937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1"/>
          </p:nvPr>
        </p:nvSpPr>
        <p:spPr>
          <a:xfrm>
            <a:off x="9241367" y="6548438"/>
            <a:ext cx="2844800" cy="261937"/>
          </a:xfrm>
        </p:spPr>
        <p:txBody>
          <a:bodyPr/>
          <a:lstStyle>
            <a:lvl1pPr>
              <a:defRPr smtClean="0"/>
            </a:lvl1pPr>
          </a:lstStyle>
          <a:p>
            <a:fld id="{DC6B2C4F-975D-40AF-9203-CD9202CF4CB0}" type="slidenum">
              <a:rPr lang="en-US" smtClean="0"/>
              <a:t>‹#›</a:t>
            </a:fld>
            <a:endParaRPr 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2"/>
          </p:nvPr>
        </p:nvSpPr>
        <p:spPr>
          <a:xfrm>
            <a:off x="806451" y="6532563"/>
            <a:ext cx="2844800" cy="277812"/>
          </a:xfrm>
        </p:spPr>
        <p:txBody>
          <a:bodyPr/>
          <a:lstStyle>
            <a:lvl1pPr>
              <a:defRPr/>
            </a:lvl1pPr>
          </a:lstStyle>
          <a:p>
            <a:fld id="{1B44725B-DE26-43BF-8B87-4D7E5AD006A1}" type="datetime1">
              <a:rPr lang="en-US" altLang="zh-CN" smtClean="0"/>
              <a:t>9/23/2024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16224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 preserve="1">
  <p:cSld name="标题，文本与剪贴画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06551" y="250825"/>
            <a:ext cx="10479616" cy="658813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1102784" y="1347788"/>
            <a:ext cx="5137149" cy="5095875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剪贴画占位符 3"/>
          <p:cNvSpPr>
            <a:spLocks noGrp="1"/>
          </p:cNvSpPr>
          <p:nvPr>
            <p:ph type="clipArt" sz="half" idx="2" hasCustomPrompt="1"/>
          </p:nvPr>
        </p:nvSpPr>
        <p:spPr>
          <a:xfrm>
            <a:off x="6443133" y="1347788"/>
            <a:ext cx="5139267" cy="5095875"/>
          </a:xfrm>
        </p:spPr>
        <p:txBody>
          <a:bodyPr/>
          <a:lstStyle/>
          <a:p>
            <a:r>
              <a:rPr lang="en-US" altLang="zh-CN"/>
              <a:t>Click icon to add clip art</a:t>
            </a: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0"/>
          </p:nvPr>
        </p:nvSpPr>
        <p:spPr>
          <a:xfrm>
            <a:off x="4165600" y="6548438"/>
            <a:ext cx="3860800" cy="261937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1"/>
          </p:nvPr>
        </p:nvSpPr>
        <p:spPr>
          <a:xfrm>
            <a:off x="9241367" y="6548438"/>
            <a:ext cx="2844800" cy="261937"/>
          </a:xfrm>
        </p:spPr>
        <p:txBody>
          <a:bodyPr/>
          <a:lstStyle>
            <a:lvl1pPr>
              <a:defRPr smtClean="0"/>
            </a:lvl1pPr>
          </a:lstStyle>
          <a:p>
            <a:fld id="{DC6B2C4F-975D-40AF-9203-CD9202CF4CB0}" type="slidenum">
              <a:rPr lang="en-US" smtClean="0"/>
              <a:t>‹#›</a:t>
            </a:fld>
            <a:endParaRPr 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2"/>
          </p:nvPr>
        </p:nvSpPr>
        <p:spPr>
          <a:xfrm>
            <a:off x="806451" y="6532563"/>
            <a:ext cx="2844800" cy="277812"/>
          </a:xfrm>
        </p:spPr>
        <p:txBody>
          <a:bodyPr/>
          <a:lstStyle>
            <a:lvl1pPr>
              <a:defRPr/>
            </a:lvl1pPr>
          </a:lstStyle>
          <a:p>
            <a:fld id="{066D495B-9F16-4EC3-A269-49A70348F0CA}" type="datetime1">
              <a:rPr lang="en-US" altLang="zh-CN" smtClean="0"/>
              <a:t>9/23/2024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8596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xfrm>
            <a:off x="4165600" y="6540501"/>
            <a:ext cx="3860800" cy="261937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9241367" y="6540501"/>
            <a:ext cx="2844800" cy="261937"/>
          </a:xfrm>
        </p:spPr>
        <p:txBody>
          <a:bodyPr/>
          <a:lstStyle>
            <a:lvl1pPr>
              <a:defRPr/>
            </a:lvl1pPr>
          </a:lstStyle>
          <a:p>
            <a:fld id="{DC6B2C4F-975D-40AF-9203-CD9202CF4CB0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xfrm>
            <a:off x="806451" y="6532563"/>
            <a:ext cx="2844800" cy="277812"/>
          </a:xfrm>
        </p:spPr>
        <p:txBody>
          <a:bodyPr/>
          <a:lstStyle>
            <a:lvl1pPr>
              <a:defRPr/>
            </a:lvl1pPr>
          </a:lstStyle>
          <a:p>
            <a:fld id="{A40AC0EE-E454-4898-BB7C-21338D01F5FC}" type="datetime1">
              <a:rPr lang="en-US" altLang="zh-CN" smtClean="0"/>
              <a:t>9/23/2024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00113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preserve="1">
  <p:cSld name="标题和文本在内容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06551" y="250825"/>
            <a:ext cx="10479616" cy="658813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1102784" y="1347788"/>
            <a:ext cx="10479616" cy="2471737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02784" y="3971925"/>
            <a:ext cx="10479616" cy="24717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0"/>
          </p:nvPr>
        </p:nvSpPr>
        <p:spPr>
          <a:xfrm>
            <a:off x="4165600" y="6548438"/>
            <a:ext cx="3860800" cy="261937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1"/>
          </p:nvPr>
        </p:nvSpPr>
        <p:spPr>
          <a:xfrm>
            <a:off x="9241367" y="6548438"/>
            <a:ext cx="2844800" cy="261937"/>
          </a:xfrm>
        </p:spPr>
        <p:txBody>
          <a:bodyPr/>
          <a:lstStyle>
            <a:lvl1pPr>
              <a:defRPr smtClean="0"/>
            </a:lvl1pPr>
          </a:lstStyle>
          <a:p>
            <a:fld id="{DC6B2C4F-975D-40AF-9203-CD9202CF4CB0}" type="slidenum">
              <a:rPr lang="en-US" smtClean="0"/>
              <a:t>‹#›</a:t>
            </a:fld>
            <a:endParaRPr 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2"/>
          </p:nvPr>
        </p:nvSpPr>
        <p:spPr>
          <a:xfrm>
            <a:off x="806451" y="6532563"/>
            <a:ext cx="2844800" cy="277812"/>
          </a:xfrm>
        </p:spPr>
        <p:txBody>
          <a:bodyPr/>
          <a:lstStyle>
            <a:lvl1pPr>
              <a:defRPr/>
            </a:lvl1pPr>
          </a:lstStyle>
          <a:p>
            <a:fld id="{F24BF952-B376-4560-A002-D0DFA0B0319A}" type="datetime1">
              <a:rPr lang="en-US" altLang="zh-CN" smtClean="0"/>
              <a:t>9/23/2024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66510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06551" y="250825"/>
            <a:ext cx="10479616" cy="658813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1102784" y="1347788"/>
            <a:ext cx="5137149" cy="5095875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6443133" y="1347788"/>
            <a:ext cx="5139267" cy="2471737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6443133" y="3971925"/>
            <a:ext cx="5139267" cy="24717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0"/>
          </p:nvPr>
        </p:nvSpPr>
        <p:spPr>
          <a:xfrm>
            <a:off x="4165600" y="6548438"/>
            <a:ext cx="3860800" cy="261937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1"/>
          </p:nvPr>
        </p:nvSpPr>
        <p:spPr>
          <a:xfrm>
            <a:off x="9241367" y="6548438"/>
            <a:ext cx="2844800" cy="261937"/>
          </a:xfrm>
        </p:spPr>
        <p:txBody>
          <a:bodyPr/>
          <a:lstStyle>
            <a:lvl1pPr>
              <a:defRPr smtClean="0"/>
            </a:lvl1pPr>
          </a:lstStyle>
          <a:p>
            <a:fld id="{DC6B2C4F-975D-40AF-9203-CD9202CF4CB0}" type="slidenum">
              <a:rPr lang="en-US" smtClean="0"/>
              <a:t>‹#›</a:t>
            </a:fld>
            <a:endParaRPr lang="en-US"/>
          </a:p>
        </p:txBody>
      </p:sp>
      <p:sp>
        <p:nvSpPr>
          <p:cNvPr id="8" name="日期占位符 7"/>
          <p:cNvSpPr>
            <a:spLocks noGrp="1"/>
          </p:cNvSpPr>
          <p:nvPr>
            <p:ph type="dt" sz="half" idx="12"/>
          </p:nvPr>
        </p:nvSpPr>
        <p:spPr>
          <a:xfrm>
            <a:off x="806451" y="6532563"/>
            <a:ext cx="2844800" cy="277812"/>
          </a:xfrm>
        </p:spPr>
        <p:txBody>
          <a:bodyPr/>
          <a:lstStyle>
            <a:lvl1pPr>
              <a:defRPr/>
            </a:lvl1pPr>
          </a:lstStyle>
          <a:p>
            <a:fld id="{72EDD31C-7E64-4E2B-9294-A9ACE5D68CF9}" type="datetime1">
              <a:rPr lang="en-US" altLang="zh-CN" smtClean="0"/>
              <a:t>9/23/2024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2361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102784" y="1981200"/>
            <a:ext cx="5137149" cy="388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443133" y="1981200"/>
            <a:ext cx="5139267" cy="388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DC6B2C4F-975D-40AF-9203-CD9202CF4CB0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C85BB31B-630D-49CC-BBE7-29F45AA3D5A5}" type="datetime1">
              <a:rPr lang="en-US" altLang="zh-CN" smtClean="0"/>
              <a:t>9/23/2024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5730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7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7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Rectangle 3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DC6B2C4F-975D-40AF-9203-CD9202CF4CB0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16"/>
          <p:cNvSpPr>
            <a:spLocks noGrp="1" noChangeArrowheads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5E6207CB-2AA4-4752-8E5E-1BD216E2183A}" type="datetime1">
              <a:rPr lang="en-US" altLang="zh-CN" smtClean="0"/>
              <a:t>9/23/2024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0828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Rectangle 2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DC6B2C4F-975D-40AF-9203-CD9202CF4CB0}" type="slidenum">
              <a:rPr lang="en-US" smtClean="0"/>
              <a:t>‹#›</a:t>
            </a:fld>
            <a:endParaRPr lang="en-US"/>
          </a:p>
        </p:txBody>
      </p:sp>
      <p:sp>
        <p:nvSpPr>
          <p:cNvPr id="5" name="Rectangle 16"/>
          <p:cNvSpPr>
            <a:spLocks noGrp="1" noChangeArrowheads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7A747F17-CC72-4CFB-AF86-554082E0C248}" type="datetime1">
              <a:rPr lang="en-US" altLang="zh-CN" smtClean="0"/>
              <a:t>9/23/2024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4063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DC6B2C4F-975D-40AF-9203-CD9202CF4CB0}" type="slidenum">
              <a:rPr lang="en-US" smtClean="0"/>
              <a:t>‹#›</a:t>
            </a:fld>
            <a:endParaRPr lang="en-US"/>
          </a:p>
        </p:txBody>
      </p:sp>
      <p:sp>
        <p:nvSpPr>
          <p:cNvPr id="4" name="Rectangle 16"/>
          <p:cNvSpPr>
            <a:spLocks noGrp="1" noChangeArrowheads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2AFD3169-BABE-4EF8-BEBF-3F5E18945584}" type="datetime1">
              <a:rPr lang="en-US" altLang="zh-CN" smtClean="0"/>
              <a:t>9/23/2024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5320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0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DC6B2C4F-975D-40AF-9203-CD9202CF4CB0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2FE8C8A3-57FF-46FB-8970-CAEFDB836EF2}" type="datetime1">
              <a:rPr lang="en-US" altLang="zh-CN" smtClean="0"/>
              <a:t>9/23/2024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5419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altLang="zh-CN" noProof="0"/>
              <a:t>Click icon to add picture</a:t>
            </a:r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DC6B2C4F-975D-40AF-9203-CD9202CF4CB0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E6DBDF8B-74CB-4932-A69B-A40B96BC26EC}" type="datetime1">
              <a:rPr lang="en-US" altLang="zh-CN" smtClean="0"/>
              <a:t>9/23/2024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083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DC6B2C4F-975D-40AF-9203-CD9202CF4CB0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249A1151-D176-4E18-BA8E-1B028B0C35A3}" type="datetime1">
              <a:rPr lang="en-US" altLang="zh-CN" smtClean="0"/>
              <a:t>9/23/2024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4266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2"/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433" y="1349375"/>
            <a:ext cx="304800" cy="547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154" name="Rectangle 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540501"/>
            <a:ext cx="3860800" cy="261937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ctr">
              <a:defRPr sz="1200" b="0" baseline="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</a:lstStyle>
          <a:p>
            <a:endParaRPr lang="en-US"/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9241367" y="6540501"/>
            <a:ext cx="2844800" cy="261937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200" b="0" baseline="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defRPr>
            </a:lvl1pPr>
          </a:lstStyle>
          <a:p>
            <a:fld id="{DC6B2C4F-975D-40AF-9203-CD9202CF4CB0}" type="slidenum">
              <a:rPr lang="en-US" smtClean="0"/>
              <a:t>‹#›</a:t>
            </a:fld>
            <a:endParaRPr lang="en-US"/>
          </a:p>
        </p:txBody>
      </p:sp>
      <p:sp>
        <p:nvSpPr>
          <p:cNvPr id="2053" name="Rectangle 14"/>
          <p:cNvSpPr>
            <a:spLocks noGrp="1" noChangeArrowheads="1"/>
          </p:cNvSpPr>
          <p:nvPr>
            <p:ph type="title"/>
          </p:nvPr>
        </p:nvSpPr>
        <p:spPr bwMode="auto">
          <a:xfrm>
            <a:off x="1606551" y="250825"/>
            <a:ext cx="9451307" cy="6588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1030" name="Rectangle 15"/>
          <p:cNvSpPr>
            <a:spLocks noGrp="1" noChangeArrowheads="1"/>
          </p:cNvSpPr>
          <p:nvPr>
            <p:ph type="body" idx="1"/>
          </p:nvPr>
        </p:nvSpPr>
        <p:spPr bwMode="auto">
          <a:xfrm>
            <a:off x="1102784" y="1347788"/>
            <a:ext cx="10479616" cy="5095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9168" name="Rectangle 1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06451" y="6532563"/>
            <a:ext cx="2844800" cy="277812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l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200" b="0" baseline="0" smtClean="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</a:lstStyle>
          <a:p>
            <a:fld id="{FE0E793A-0746-4E2C-8E65-B4C9C9CC503E}" type="datetime1">
              <a:rPr lang="en-US" altLang="zh-CN" smtClean="0"/>
              <a:t>9/23/2024</a:t>
            </a:fld>
            <a:endParaRPr lang="en-US"/>
          </a:p>
        </p:txBody>
      </p:sp>
      <p:pic>
        <p:nvPicPr>
          <p:cNvPr id="1032" name="Picture 25" descr="logo"/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29" b="12930"/>
          <a:stretch>
            <a:fillRect/>
          </a:stretch>
        </p:blipFill>
        <p:spPr bwMode="auto">
          <a:xfrm>
            <a:off x="112184" y="188913"/>
            <a:ext cx="1166283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33" name="Group 4"/>
          <p:cNvGrpSpPr/>
          <p:nvPr/>
        </p:nvGrpSpPr>
        <p:grpSpPr bwMode="auto">
          <a:xfrm>
            <a:off x="518584" y="893763"/>
            <a:ext cx="11042649" cy="474662"/>
            <a:chOff x="0" y="0"/>
            <a:chExt cx="5760" cy="344"/>
          </a:xfrm>
        </p:grpSpPr>
        <p:sp>
          <p:nvSpPr>
            <p:cNvPr id="49157" name="Rectangle 5"/>
            <p:cNvSpPr>
              <a:spLocks noChangeArrowheads="1"/>
            </p:cNvSpPr>
            <p:nvPr/>
          </p:nvSpPr>
          <p:spPr bwMode="auto">
            <a:xfrm>
              <a:off x="0" y="0"/>
              <a:ext cx="180" cy="336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miter lim="800000"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lang="zh-CN" altLang="zh-CN" sz="2400" b="0">
                <a:latin typeface="Times New Roman" panose="02020603050405020304" pitchFamily="18" charset="0"/>
              </a:endParaRPr>
            </a:p>
          </p:txBody>
        </p:sp>
        <p:sp>
          <p:nvSpPr>
            <p:cNvPr id="49158" name="Rectangle 6"/>
            <p:cNvSpPr>
              <a:spLocks noChangeArrowheads="1"/>
            </p:cNvSpPr>
            <p:nvPr/>
          </p:nvSpPr>
          <p:spPr bwMode="auto">
            <a:xfrm>
              <a:off x="259" y="85"/>
              <a:ext cx="5501" cy="173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miter lim="800000"/>
            </a:ln>
          </p:spPr>
          <p:txBody>
            <a:bodyPr/>
            <a:lstStyle/>
            <a:p>
              <a:pPr>
                <a:defRPr/>
              </a:pPr>
              <a:endParaRPr lang="zh-CN" altLang="zh-CN" sz="2400" b="0">
                <a:latin typeface="Times New Roman" panose="02020603050405020304" pitchFamily="18" charset="0"/>
              </a:endParaRPr>
            </a:p>
          </p:txBody>
        </p:sp>
        <p:sp>
          <p:nvSpPr>
            <p:cNvPr id="49159" name="Rectangle 7"/>
            <p:cNvSpPr>
              <a:spLocks noChangeArrowheads="1"/>
            </p:cNvSpPr>
            <p:nvPr/>
          </p:nvSpPr>
          <p:spPr bwMode="auto">
            <a:xfrm>
              <a:off x="258" y="85"/>
              <a:ext cx="88" cy="89"/>
            </a:xfrm>
            <a:prstGeom prst="rect">
              <a:avLst/>
            </a:prstGeom>
            <a:solidFill>
              <a:schemeClr val="folHlink"/>
            </a:solidFill>
            <a:ln w="9525">
              <a:noFill/>
              <a:miter lim="800000"/>
            </a:ln>
          </p:spPr>
          <p:txBody>
            <a:bodyPr/>
            <a:lstStyle/>
            <a:p>
              <a:pPr>
                <a:defRPr/>
              </a:pPr>
              <a:endParaRPr lang="zh-CN" altLang="zh-CN" b="0">
                <a:solidFill>
                  <a:schemeClr val="hlin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9160" name="Rectangle 8"/>
            <p:cNvSpPr>
              <a:spLocks noChangeArrowheads="1"/>
            </p:cNvSpPr>
            <p:nvPr/>
          </p:nvSpPr>
          <p:spPr bwMode="auto">
            <a:xfrm>
              <a:off x="344" y="0"/>
              <a:ext cx="88" cy="87"/>
            </a:xfrm>
            <a:prstGeom prst="rect">
              <a:avLst/>
            </a:prstGeom>
            <a:solidFill>
              <a:schemeClr val="folHlink"/>
            </a:solidFill>
            <a:ln w="9525">
              <a:noFill/>
              <a:miter lim="800000"/>
            </a:ln>
          </p:spPr>
          <p:txBody>
            <a:bodyPr/>
            <a:lstStyle/>
            <a:p>
              <a:pPr>
                <a:defRPr/>
              </a:pPr>
              <a:endParaRPr lang="zh-CN" altLang="zh-CN" b="0">
                <a:solidFill>
                  <a:schemeClr val="hlin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9161" name="Rectangle 9"/>
            <p:cNvSpPr>
              <a:spLocks noChangeArrowheads="1"/>
            </p:cNvSpPr>
            <p:nvPr/>
          </p:nvSpPr>
          <p:spPr bwMode="auto">
            <a:xfrm>
              <a:off x="344" y="85"/>
              <a:ext cx="88" cy="89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</a:ln>
          </p:spPr>
          <p:txBody>
            <a:bodyPr/>
            <a:lstStyle/>
            <a:p>
              <a:pPr>
                <a:defRPr/>
              </a:pPr>
              <a:endParaRPr lang="zh-CN" altLang="zh-CN" b="0">
                <a:solidFill>
                  <a:schemeClr val="accent2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9162" name="Rectangle 10"/>
            <p:cNvSpPr>
              <a:spLocks noChangeArrowheads="1"/>
            </p:cNvSpPr>
            <p:nvPr/>
          </p:nvSpPr>
          <p:spPr bwMode="auto">
            <a:xfrm>
              <a:off x="173" y="173"/>
              <a:ext cx="86" cy="87"/>
            </a:xfrm>
            <a:prstGeom prst="rect">
              <a:avLst/>
            </a:prstGeom>
            <a:solidFill>
              <a:schemeClr val="folHlink"/>
            </a:solidFill>
            <a:ln w="9525">
              <a:noFill/>
              <a:miter lim="800000"/>
            </a:ln>
          </p:spPr>
          <p:txBody>
            <a:bodyPr/>
            <a:lstStyle/>
            <a:p>
              <a:pPr>
                <a:defRPr/>
              </a:pPr>
              <a:endParaRPr lang="zh-CN" altLang="zh-CN" b="0">
                <a:solidFill>
                  <a:schemeClr val="hlin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9163" name="Rectangle 11"/>
            <p:cNvSpPr>
              <a:spLocks noChangeArrowheads="1"/>
            </p:cNvSpPr>
            <p:nvPr/>
          </p:nvSpPr>
          <p:spPr bwMode="auto">
            <a:xfrm>
              <a:off x="83" y="86"/>
              <a:ext cx="89" cy="86"/>
            </a:xfrm>
            <a:prstGeom prst="rect">
              <a:avLst/>
            </a:prstGeom>
            <a:solidFill>
              <a:schemeClr val="bg2"/>
            </a:solidFill>
            <a:ln w="9525">
              <a:noFill/>
              <a:miter lim="800000"/>
            </a:ln>
          </p:spPr>
          <p:txBody>
            <a:bodyPr/>
            <a:lstStyle/>
            <a:p>
              <a:pPr>
                <a:defRPr/>
              </a:pPr>
              <a:endParaRPr lang="zh-CN" altLang="zh-CN" sz="2400" b="0">
                <a:latin typeface="Times New Roman" panose="02020603050405020304" pitchFamily="18" charset="0"/>
              </a:endParaRPr>
            </a:p>
          </p:txBody>
        </p:sp>
        <p:sp>
          <p:nvSpPr>
            <p:cNvPr id="49164" name="Rectangle 12"/>
            <p:cNvSpPr>
              <a:spLocks noChangeArrowheads="1"/>
            </p:cNvSpPr>
            <p:nvPr/>
          </p:nvSpPr>
          <p:spPr bwMode="auto">
            <a:xfrm>
              <a:off x="258" y="171"/>
              <a:ext cx="88" cy="86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</a:ln>
          </p:spPr>
          <p:txBody>
            <a:bodyPr/>
            <a:lstStyle/>
            <a:p>
              <a:pPr>
                <a:defRPr/>
              </a:pPr>
              <a:endParaRPr lang="zh-CN" altLang="zh-CN" b="0">
                <a:solidFill>
                  <a:schemeClr val="accent2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9165" name="Rectangle 13"/>
            <p:cNvSpPr>
              <a:spLocks noChangeArrowheads="1"/>
            </p:cNvSpPr>
            <p:nvPr/>
          </p:nvSpPr>
          <p:spPr bwMode="auto">
            <a:xfrm>
              <a:off x="173" y="258"/>
              <a:ext cx="86" cy="86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</a:ln>
          </p:spPr>
          <p:txBody>
            <a:bodyPr/>
            <a:lstStyle/>
            <a:p>
              <a:pPr>
                <a:defRPr/>
              </a:pPr>
              <a:endParaRPr lang="zh-CN" altLang="zh-CN" b="0">
                <a:solidFill>
                  <a:schemeClr val="accent2"/>
                </a:solidFill>
                <a:latin typeface="Arial" panose="020B0604020202020204" pitchFamily="34" charset="0"/>
              </a:endParaRPr>
            </a:p>
          </p:txBody>
        </p:sp>
      </p:grpSp>
      <p:pic>
        <p:nvPicPr>
          <p:cNvPr id="1034" name="Picture 26" descr="logo－zi-shu"/>
          <p:cNvPicPr>
            <a:picLocks noChangeAspect="1" noChangeArrowheads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0" y="1617663"/>
            <a:ext cx="330200" cy="1709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179" name="Text Box 27"/>
          <p:cNvSpPr txBox="1">
            <a:spLocks noChangeArrowheads="1"/>
          </p:cNvSpPr>
          <p:nvPr/>
        </p:nvSpPr>
        <p:spPr bwMode="auto">
          <a:xfrm>
            <a:off x="247016" y="3441700"/>
            <a:ext cx="305435" cy="343693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eaVert">
            <a:spAutoFit/>
          </a:bodyPr>
          <a:lstStyle/>
          <a:p>
            <a:pPr>
              <a:defRPr/>
            </a:pPr>
            <a:r>
              <a:rPr lang="en-US" altLang="zh-CN" sz="800" dirty="0">
                <a:solidFill>
                  <a:srgbClr val="F62A4C"/>
                </a:solidFill>
                <a:latin typeface="Arial" panose="020B0604020202020204" pitchFamily="34" charset="0"/>
              </a:rPr>
              <a:t>Institute of Computing Technology, Chinese Academy of Sciences</a:t>
            </a:r>
            <a:endParaRPr lang="zh-CN" altLang="en-US" sz="800" dirty="0">
              <a:solidFill>
                <a:srgbClr val="F62A4C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75193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  <p:sldLayoutId id="2147483714" r:id="rId12"/>
    <p:sldLayoutId id="2147483715" r:id="rId13"/>
    <p:sldLayoutId id="2147483716" r:id="rId14"/>
    <p:sldLayoutId id="2147483717" r:id="rId15"/>
    <p:sldLayoutId id="2147483718" r:id="rId16"/>
    <p:sldLayoutId id="2147483719" r:id="rId17"/>
    <p:sldLayoutId id="2147483720" r:id="rId18"/>
    <p:sldLayoutId id="2147483721" r:id="rId19"/>
    <p:sldLayoutId id="2147483722" r:id="rId20"/>
    <p:sldLayoutId id="2147483723" r:id="rId21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600" baseline="0">
          <a:solidFill>
            <a:srgbClr val="C00000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00000"/>
          </a:solidFill>
          <a:latin typeface="Arial" panose="020B0604020202020204" pitchFamily="34" charset="0"/>
          <a:ea typeface="黑体" panose="02010609060101010101" pitchFamily="49" charset="-122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00000"/>
          </a:solidFill>
          <a:latin typeface="Arial" panose="020B0604020202020204" pitchFamily="34" charset="0"/>
          <a:ea typeface="黑体" panose="02010609060101010101" pitchFamily="49" charset="-122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00000"/>
          </a:solidFill>
          <a:latin typeface="Arial" panose="020B0604020202020204" pitchFamily="34" charset="0"/>
          <a:ea typeface="黑体" panose="02010609060101010101" pitchFamily="49" charset="-122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00000"/>
          </a:solidFill>
          <a:latin typeface="Arial" panose="020B0604020202020204" pitchFamily="34" charset="0"/>
          <a:ea typeface="黑体" panose="02010609060101010101" pitchFamily="49" charset="-122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1" fontAlgn="base" hangingPunct="1">
        <a:spcBef>
          <a:spcPct val="10000"/>
        </a:spcBef>
        <a:spcAft>
          <a:spcPct val="0"/>
        </a:spcAft>
        <a:buClr>
          <a:schemeClr val="bg2"/>
        </a:buClr>
        <a:buSzPct val="75000"/>
        <a:buFont typeface="Wingdings" panose="05000000000000000000" pitchFamily="2" charset="2"/>
        <a:buChar char="n"/>
        <a:defRPr sz="2800" baseline="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742950" indent="-285750" algn="l" rtl="0" eaLnBrk="1" fontAlgn="base" hangingPunct="1">
        <a:spcBef>
          <a:spcPct val="10000"/>
        </a:spcBef>
        <a:spcAft>
          <a:spcPct val="0"/>
        </a:spcAft>
        <a:buClr>
          <a:schemeClr val="accent2"/>
        </a:buClr>
        <a:buSzPct val="80000"/>
        <a:buFont typeface="Wingdings" panose="05000000000000000000" pitchFamily="2" charset="2"/>
        <a:buChar char="¨"/>
        <a:defRPr sz="2400" baseline="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2pPr>
      <a:lvl3pPr marL="1143000" indent="-228600" algn="l" rtl="0" eaLnBrk="1" fontAlgn="base" hangingPunct="1">
        <a:spcBef>
          <a:spcPct val="10000"/>
        </a:spcBef>
        <a:spcAft>
          <a:spcPct val="0"/>
        </a:spcAft>
        <a:buClr>
          <a:schemeClr val="bg2"/>
        </a:buClr>
        <a:buSzPct val="65000"/>
        <a:buFont typeface="Wingdings" panose="05000000000000000000" pitchFamily="2" charset="2"/>
        <a:buChar char="n"/>
        <a:defRPr sz="2000" baseline="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3pPr>
      <a:lvl4pPr marL="1600200" indent="-228600" algn="l" rtl="0" eaLnBrk="1" fontAlgn="base" hangingPunct="1">
        <a:spcBef>
          <a:spcPct val="10000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¨"/>
        <a:defRPr sz="1800" baseline="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4pPr>
      <a:lvl5pPr marL="2057400" indent="-228600" algn="l" rtl="0" eaLnBrk="1" fontAlgn="base" hangingPunct="1">
        <a:spcBef>
          <a:spcPct val="10000"/>
        </a:spcBef>
        <a:spcAft>
          <a:spcPct val="0"/>
        </a:spcAft>
        <a:buClr>
          <a:schemeClr val="bg2"/>
        </a:buClr>
        <a:buFont typeface="Wingdings" panose="05000000000000000000" pitchFamily="2" charset="2"/>
        <a:buChar char="§"/>
        <a:defRPr sz="1800" baseline="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Wingdings" panose="05000000000000000000" pitchFamily="2" charset="2"/>
        <a:buChar char="§"/>
        <a:defRPr sz="2000" b="1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Wingdings" panose="05000000000000000000" pitchFamily="2" charset="2"/>
        <a:buChar char="§"/>
        <a:defRPr sz="2000" b="1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Wingdings" panose="05000000000000000000" pitchFamily="2" charset="2"/>
        <a:buChar char="§"/>
        <a:defRPr sz="2000" b="1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Wingdings" panose="05000000000000000000" pitchFamily="2" charset="2"/>
        <a:buChar char="§"/>
        <a:defRPr sz="2000" b="1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video" Target="../media/media18.mp4"/><Relationship Id="rId13" Type="http://schemas.openxmlformats.org/officeDocument/2006/relationships/image" Target="../media/image5.png"/><Relationship Id="rId3" Type="http://schemas.microsoft.com/office/2007/relationships/media" Target="../media/media4.mp4"/><Relationship Id="rId7" Type="http://schemas.microsoft.com/office/2007/relationships/media" Target="../media/media18.mp4"/><Relationship Id="rId12" Type="http://schemas.openxmlformats.org/officeDocument/2006/relationships/notesSlide" Target="../notesSlides/notesSlide10.xml"/><Relationship Id="rId17" Type="http://schemas.openxmlformats.org/officeDocument/2006/relationships/image" Target="../media/image23.png"/><Relationship Id="rId2" Type="http://schemas.openxmlformats.org/officeDocument/2006/relationships/video" Target="../media/media1.mp4"/><Relationship Id="rId16" Type="http://schemas.openxmlformats.org/officeDocument/2006/relationships/image" Target="../media/image22.png"/><Relationship Id="rId1" Type="http://schemas.microsoft.com/office/2007/relationships/media" Target="../media/media1.mp4"/><Relationship Id="rId6" Type="http://schemas.openxmlformats.org/officeDocument/2006/relationships/video" Target="../media/media17.mp4"/><Relationship Id="rId11" Type="http://schemas.openxmlformats.org/officeDocument/2006/relationships/slideLayout" Target="../slideLayouts/slideLayout17.xml"/><Relationship Id="rId5" Type="http://schemas.microsoft.com/office/2007/relationships/media" Target="../media/media17.mp4"/><Relationship Id="rId15" Type="http://schemas.openxmlformats.org/officeDocument/2006/relationships/image" Target="../media/image21.png"/><Relationship Id="rId10" Type="http://schemas.openxmlformats.org/officeDocument/2006/relationships/video" Target="../media/media19.mp4"/><Relationship Id="rId4" Type="http://schemas.openxmlformats.org/officeDocument/2006/relationships/video" Target="../media/media4.mp4"/><Relationship Id="rId9" Type="http://schemas.microsoft.com/office/2007/relationships/media" Target="../media/media19.mp4"/><Relationship Id="rId1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video" Target="../media/media21.mp4"/><Relationship Id="rId13" Type="http://schemas.openxmlformats.org/officeDocument/2006/relationships/image" Target="../media/image13.png"/><Relationship Id="rId3" Type="http://schemas.microsoft.com/office/2007/relationships/media" Target="../media/media12.mp4"/><Relationship Id="rId7" Type="http://schemas.microsoft.com/office/2007/relationships/media" Target="../media/media21.mp4"/><Relationship Id="rId12" Type="http://schemas.openxmlformats.org/officeDocument/2006/relationships/notesSlide" Target="../notesSlides/notesSlide11.xml"/><Relationship Id="rId17" Type="http://schemas.openxmlformats.org/officeDocument/2006/relationships/image" Target="../media/image26.png"/><Relationship Id="rId2" Type="http://schemas.openxmlformats.org/officeDocument/2006/relationships/video" Target="../media/media9.mp4"/><Relationship Id="rId16" Type="http://schemas.openxmlformats.org/officeDocument/2006/relationships/image" Target="../media/image25.png"/><Relationship Id="rId1" Type="http://schemas.microsoft.com/office/2007/relationships/media" Target="../media/media9.mp4"/><Relationship Id="rId6" Type="http://schemas.openxmlformats.org/officeDocument/2006/relationships/video" Target="../media/media20.mp4"/><Relationship Id="rId11" Type="http://schemas.openxmlformats.org/officeDocument/2006/relationships/slideLayout" Target="../slideLayouts/slideLayout17.xml"/><Relationship Id="rId5" Type="http://schemas.microsoft.com/office/2007/relationships/media" Target="../media/media20.mp4"/><Relationship Id="rId15" Type="http://schemas.openxmlformats.org/officeDocument/2006/relationships/image" Target="../media/image24.png"/><Relationship Id="rId10" Type="http://schemas.openxmlformats.org/officeDocument/2006/relationships/video" Target="../media/media22.mp4"/><Relationship Id="rId4" Type="http://schemas.openxmlformats.org/officeDocument/2006/relationships/video" Target="../media/media12.mp4"/><Relationship Id="rId9" Type="http://schemas.microsoft.com/office/2007/relationships/media" Target="../media/media22.mp4"/><Relationship Id="rId1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video" Target="../media/media26.mp4"/><Relationship Id="rId13" Type="http://schemas.openxmlformats.org/officeDocument/2006/relationships/image" Target="../media/image27.png"/><Relationship Id="rId3" Type="http://schemas.microsoft.com/office/2007/relationships/media" Target="../media/media24.mp4"/><Relationship Id="rId7" Type="http://schemas.microsoft.com/office/2007/relationships/media" Target="../media/media26.mp4"/><Relationship Id="rId12" Type="http://schemas.openxmlformats.org/officeDocument/2006/relationships/notesSlide" Target="../notesSlides/notesSlide12.xml"/><Relationship Id="rId17" Type="http://schemas.openxmlformats.org/officeDocument/2006/relationships/image" Target="../media/image31.png"/><Relationship Id="rId2" Type="http://schemas.openxmlformats.org/officeDocument/2006/relationships/video" Target="../media/media23.mp4"/><Relationship Id="rId16" Type="http://schemas.openxmlformats.org/officeDocument/2006/relationships/image" Target="../media/image30.png"/><Relationship Id="rId1" Type="http://schemas.microsoft.com/office/2007/relationships/media" Target="../media/media23.mp4"/><Relationship Id="rId6" Type="http://schemas.openxmlformats.org/officeDocument/2006/relationships/video" Target="../media/media25.mp4"/><Relationship Id="rId11" Type="http://schemas.openxmlformats.org/officeDocument/2006/relationships/slideLayout" Target="../slideLayouts/slideLayout17.xml"/><Relationship Id="rId5" Type="http://schemas.microsoft.com/office/2007/relationships/media" Target="../media/media25.mp4"/><Relationship Id="rId15" Type="http://schemas.openxmlformats.org/officeDocument/2006/relationships/image" Target="../media/image29.png"/><Relationship Id="rId10" Type="http://schemas.openxmlformats.org/officeDocument/2006/relationships/video" Target="../media/media27.mp4"/><Relationship Id="rId4" Type="http://schemas.openxmlformats.org/officeDocument/2006/relationships/video" Target="../media/media24.mp4"/><Relationship Id="rId9" Type="http://schemas.microsoft.com/office/2007/relationships/media" Target="../media/media27.mp4"/><Relationship Id="rId1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video" Target="../media/media4.mp4"/><Relationship Id="rId13" Type="http://schemas.openxmlformats.org/officeDocument/2006/relationships/image" Target="../media/image7.png"/><Relationship Id="rId3" Type="http://schemas.microsoft.com/office/2007/relationships/media" Target="../media/media2.mp4"/><Relationship Id="rId7" Type="http://schemas.microsoft.com/office/2007/relationships/media" Target="../media/media4.mp4"/><Relationship Id="rId12" Type="http://schemas.openxmlformats.org/officeDocument/2006/relationships/image" Target="../media/image6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11" Type="http://schemas.openxmlformats.org/officeDocument/2006/relationships/image" Target="../media/image5.png"/><Relationship Id="rId5" Type="http://schemas.microsoft.com/office/2007/relationships/media" Target="../media/media3.mp4"/><Relationship Id="rId10" Type="http://schemas.openxmlformats.org/officeDocument/2006/relationships/notesSlide" Target="../notesSlides/notesSlide3.xml"/><Relationship Id="rId4" Type="http://schemas.openxmlformats.org/officeDocument/2006/relationships/video" Target="../media/media2.mp4"/><Relationship Id="rId9" Type="http://schemas.openxmlformats.org/officeDocument/2006/relationships/slideLayout" Target="../slideLayouts/slideLayout17.xml"/><Relationship Id="rId1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video" Target="../media/media8.mp4"/><Relationship Id="rId13" Type="http://schemas.openxmlformats.org/officeDocument/2006/relationships/image" Target="../media/image11.png"/><Relationship Id="rId3" Type="http://schemas.microsoft.com/office/2007/relationships/media" Target="../media/media6.mp4"/><Relationship Id="rId7" Type="http://schemas.microsoft.com/office/2007/relationships/media" Target="../media/media8.mp4"/><Relationship Id="rId12" Type="http://schemas.openxmlformats.org/officeDocument/2006/relationships/image" Target="../media/image10.png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video" Target="../media/media7.mp4"/><Relationship Id="rId11" Type="http://schemas.openxmlformats.org/officeDocument/2006/relationships/image" Target="../media/image9.png"/><Relationship Id="rId5" Type="http://schemas.microsoft.com/office/2007/relationships/media" Target="../media/media7.mp4"/><Relationship Id="rId10" Type="http://schemas.openxmlformats.org/officeDocument/2006/relationships/notesSlide" Target="../notesSlides/notesSlide4.xml"/><Relationship Id="rId4" Type="http://schemas.openxmlformats.org/officeDocument/2006/relationships/video" Target="../media/media6.mp4"/><Relationship Id="rId9" Type="http://schemas.openxmlformats.org/officeDocument/2006/relationships/slideLayout" Target="../slideLayouts/slideLayout17.xml"/><Relationship Id="rId1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video" Target="../media/media12.mp4"/><Relationship Id="rId13" Type="http://schemas.openxmlformats.org/officeDocument/2006/relationships/image" Target="../media/image15.png"/><Relationship Id="rId3" Type="http://schemas.microsoft.com/office/2007/relationships/media" Target="../media/media10.mp4"/><Relationship Id="rId7" Type="http://schemas.microsoft.com/office/2007/relationships/media" Target="../media/media12.mp4"/><Relationship Id="rId12" Type="http://schemas.openxmlformats.org/officeDocument/2006/relationships/image" Target="../media/image14.png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6" Type="http://schemas.openxmlformats.org/officeDocument/2006/relationships/video" Target="../media/media11.mp4"/><Relationship Id="rId11" Type="http://schemas.openxmlformats.org/officeDocument/2006/relationships/image" Target="../media/image13.png"/><Relationship Id="rId5" Type="http://schemas.microsoft.com/office/2007/relationships/media" Target="../media/media11.mp4"/><Relationship Id="rId10" Type="http://schemas.openxmlformats.org/officeDocument/2006/relationships/notesSlide" Target="../notesSlides/notesSlide5.xml"/><Relationship Id="rId4" Type="http://schemas.openxmlformats.org/officeDocument/2006/relationships/video" Target="../media/media10.mp4"/><Relationship Id="rId9" Type="http://schemas.openxmlformats.org/officeDocument/2006/relationships/slideLayout" Target="../slideLayouts/slideLayout17.xml"/><Relationship Id="rId1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video" Target="../media/media16.mp4"/><Relationship Id="rId13" Type="http://schemas.openxmlformats.org/officeDocument/2006/relationships/image" Target="../media/image19.png"/><Relationship Id="rId3" Type="http://schemas.microsoft.com/office/2007/relationships/media" Target="../media/media14.mp4"/><Relationship Id="rId7" Type="http://schemas.microsoft.com/office/2007/relationships/media" Target="../media/media16.mp4"/><Relationship Id="rId12" Type="http://schemas.openxmlformats.org/officeDocument/2006/relationships/image" Target="../media/image18.png"/><Relationship Id="rId2" Type="http://schemas.openxmlformats.org/officeDocument/2006/relationships/video" Target="../media/media13.mp4"/><Relationship Id="rId1" Type="http://schemas.microsoft.com/office/2007/relationships/media" Target="../media/media13.mp4"/><Relationship Id="rId6" Type="http://schemas.openxmlformats.org/officeDocument/2006/relationships/video" Target="../media/media15.mp4"/><Relationship Id="rId11" Type="http://schemas.openxmlformats.org/officeDocument/2006/relationships/image" Target="../media/image17.png"/><Relationship Id="rId5" Type="http://schemas.microsoft.com/office/2007/relationships/media" Target="../media/media15.mp4"/><Relationship Id="rId10" Type="http://schemas.openxmlformats.org/officeDocument/2006/relationships/notesSlide" Target="../notesSlides/notesSlide6.xml"/><Relationship Id="rId4" Type="http://schemas.openxmlformats.org/officeDocument/2006/relationships/video" Target="../media/media14.mp4"/><Relationship Id="rId9" Type="http://schemas.openxmlformats.org/officeDocument/2006/relationships/slideLayout" Target="../slideLayouts/slideLayout17.xml"/><Relationship Id="rId1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62200" y="1371600"/>
            <a:ext cx="9067800" cy="1828800"/>
          </a:xfrm>
        </p:spPr>
        <p:txBody>
          <a:bodyPr/>
          <a:lstStyle/>
          <a:p>
            <a:pPr algn="ctr">
              <a:lnSpc>
                <a:spcPts val="5000"/>
              </a:lnSpc>
            </a:pPr>
            <a:r>
              <a:rPr lang="zh-CN" altLang="en-US" sz="4000" b="1" dirty="0">
                <a:solidFill>
                  <a:srgbClr val="FFFF00"/>
                </a:solidFill>
                <a:effectLst/>
                <a:latin typeface="微软雅黑" panose="020B0503020204020204" pitchFamily="34" charset="-122"/>
                <a:cs typeface="Verdana" panose="020B0604030504040204" pitchFamily="34" charset="0"/>
              </a:rPr>
              <a:t>工作汇报</a:t>
            </a:r>
            <a:endParaRPr lang="en-US" sz="3600" b="1" dirty="0">
              <a:solidFill>
                <a:srgbClr val="FFFF00"/>
              </a:solidFill>
              <a:effectLst/>
              <a:latin typeface="微软雅黑" panose="020B0503020204020204" pitchFamily="34" charset="-122"/>
              <a:cs typeface="Verdana" panose="020B0604030504040204" pitchFamily="34" charset="0"/>
            </a:endParaRPr>
          </a:p>
        </p:txBody>
      </p:sp>
      <p:sp>
        <p:nvSpPr>
          <p:cNvPr id="4" name="Text Placeholder 2"/>
          <p:cNvSpPr>
            <a:spLocks noGrp="1"/>
          </p:cNvSpPr>
          <p:nvPr>
            <p:ph type="subTitle" idx="1"/>
          </p:nvPr>
        </p:nvSpPr>
        <p:spPr>
          <a:xfrm>
            <a:off x="3406775" y="3581400"/>
            <a:ext cx="7239000" cy="1828800"/>
          </a:xfrm>
        </p:spPr>
        <p:txBody>
          <a:bodyPr>
            <a:noAutofit/>
          </a:bodyPr>
          <a:lstStyle/>
          <a:p>
            <a:pPr algn="r"/>
            <a:r>
              <a:rPr lang="zh-CN" altLang="en-US" sz="3200" b="1" dirty="0">
                <a:latin typeface="华文楷体" panose="02010600040101010101" pitchFamily="2" charset="-122"/>
                <a:ea typeface="华文楷体" panose="02010600040101010101" pitchFamily="2" charset="-122"/>
                <a:cs typeface="Verdana" panose="020B0604030504040204" pitchFamily="34" charset="0"/>
              </a:rPr>
              <a:t>            报告人：陈禹为</a:t>
            </a:r>
            <a:endParaRPr lang="en-US" altLang="zh-CN" sz="3200" b="1" dirty="0">
              <a:latin typeface="华文楷体" panose="02010600040101010101" pitchFamily="2" charset="-122"/>
              <a:ea typeface="华文楷体" panose="02010600040101010101" pitchFamily="2" charset="-122"/>
              <a:cs typeface="Verdana" panose="020B0604030504040204" pitchFamily="34" charset="0"/>
            </a:endParaRPr>
          </a:p>
          <a:p>
            <a:pPr algn="r"/>
            <a:r>
              <a:rPr lang="en-US" sz="3200" b="1" dirty="0">
                <a:latin typeface="华文楷体" panose="02010600040101010101" pitchFamily="2" charset="-122"/>
                <a:ea typeface="华文楷体" panose="02010600040101010101" pitchFamily="2" charset="-122"/>
                <a:cs typeface="Verdana" panose="020B0604030504040204" pitchFamily="34" charset="0"/>
              </a:rPr>
              <a:t>2024 </a:t>
            </a:r>
            <a:r>
              <a:rPr lang="zh-CN" altLang="en-US" sz="3200" b="1" dirty="0">
                <a:latin typeface="华文楷体" panose="02010600040101010101" pitchFamily="2" charset="-122"/>
                <a:ea typeface="华文楷体" panose="02010600040101010101" pitchFamily="2" charset="-122"/>
                <a:cs typeface="Verdana" panose="020B0604030504040204" pitchFamily="34" charset="0"/>
              </a:rPr>
              <a:t>年 </a:t>
            </a:r>
            <a:r>
              <a:rPr lang="en-US" altLang="zh-CN" sz="3200" b="1" dirty="0">
                <a:latin typeface="华文楷体" panose="02010600040101010101" pitchFamily="2" charset="-122"/>
                <a:ea typeface="华文楷体" panose="02010600040101010101" pitchFamily="2" charset="-122"/>
                <a:cs typeface="Verdana" panose="020B0604030504040204" pitchFamily="34" charset="0"/>
              </a:rPr>
              <a:t>9</a:t>
            </a:r>
            <a:r>
              <a:rPr lang="en-US" sz="3200" b="1" dirty="0">
                <a:latin typeface="华文楷体" panose="02010600040101010101" pitchFamily="2" charset="-122"/>
                <a:ea typeface="华文楷体" panose="02010600040101010101" pitchFamily="2" charset="-122"/>
                <a:cs typeface="Verdana" panose="020B0604030504040204" pitchFamily="34" charset="0"/>
              </a:rPr>
              <a:t> </a:t>
            </a:r>
            <a:r>
              <a:rPr lang="zh-CN" altLang="en-US" sz="3200" b="1" dirty="0">
                <a:latin typeface="华文楷体" panose="02010600040101010101" pitchFamily="2" charset="-122"/>
                <a:ea typeface="华文楷体" panose="02010600040101010101" pitchFamily="2" charset="-122"/>
                <a:cs typeface="Verdana" panose="020B0604030504040204" pitchFamily="34" charset="0"/>
              </a:rPr>
              <a:t>月 </a:t>
            </a:r>
            <a:r>
              <a:rPr lang="en-US" altLang="zh-CN" sz="3200" b="1" dirty="0">
                <a:latin typeface="华文楷体" panose="02010600040101010101" pitchFamily="2" charset="-122"/>
                <a:ea typeface="华文楷体" panose="02010600040101010101" pitchFamily="2" charset="-122"/>
                <a:cs typeface="Verdana" panose="020B0604030504040204" pitchFamily="34" charset="0"/>
              </a:rPr>
              <a:t>23</a:t>
            </a:r>
            <a:r>
              <a:rPr lang="zh-CN" altLang="en-US" sz="3200" b="1" dirty="0">
                <a:latin typeface="华文楷体" panose="02010600040101010101" pitchFamily="2" charset="-122"/>
                <a:ea typeface="华文楷体" panose="02010600040101010101" pitchFamily="2" charset="-122"/>
                <a:cs typeface="Verdana" panose="020B0604030504040204" pitchFamily="34" charset="0"/>
              </a:rPr>
              <a:t>日 </a:t>
            </a:r>
            <a:endParaRPr lang="en-US" sz="3200" b="1" dirty="0">
              <a:latin typeface="华文楷体" panose="02010600040101010101" pitchFamily="2" charset="-122"/>
              <a:ea typeface="华文楷体" panose="02010600040101010101" pitchFamily="2" charset="-122"/>
              <a:cs typeface="Verdana" panose="020B0604030504040204" pitchFamily="34" charset="0"/>
            </a:endParaRP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94B04E3A-198F-4449-964D-031450D46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C6B2C4F-975D-40AF-9203-CD9202CF4CB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039D993-BD85-354E-FEFB-B260381F3EC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C6B2C4F-975D-40AF-9203-CD9202CF4CB0}" type="slidenum">
              <a:rPr lang="en-US" smtClean="0"/>
              <a:t>10</a:t>
            </a:fld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AE834A2E-0265-7BD3-C83E-47173AB458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9363" y="177800"/>
            <a:ext cx="10479087" cy="658813"/>
          </a:xfrm>
        </p:spPr>
        <p:txBody>
          <a:bodyPr/>
          <a:lstStyle/>
          <a:p>
            <a:r>
              <a:rPr lang="en-US" altLang="zh-CN" sz="3200" dirty="0"/>
              <a:t>Control Shortcut——Segment Finetuning</a:t>
            </a:r>
            <a:endParaRPr lang="zh-CN" altLang="en-US" sz="32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98865BF-C9C7-4D6C-22B9-01D6A40BBC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2784" y="1347788"/>
            <a:ext cx="10479616" cy="5095875"/>
          </a:xfrm>
        </p:spPr>
        <p:txBody>
          <a:bodyPr/>
          <a:lstStyle/>
          <a:p>
            <a:r>
              <a:rPr lang="en-US" altLang="zh-CN" dirty="0"/>
              <a:t>Variant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226D824A-3C46-3D7F-1614-5A08B77DC185}"/>
              </a:ext>
            </a:extLst>
          </p:cNvPr>
          <p:cNvGrpSpPr/>
          <p:nvPr/>
        </p:nvGrpSpPr>
        <p:grpSpPr>
          <a:xfrm>
            <a:off x="1102784" y="2217112"/>
            <a:ext cx="3427304" cy="1771392"/>
            <a:chOff x="1339850" y="2374464"/>
            <a:chExt cx="3919004" cy="2025526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0F92C310-F93C-8B64-0BFD-FF64EE10B7F0}"/>
                </a:ext>
              </a:extLst>
            </p:cNvPr>
            <p:cNvGrpSpPr/>
            <p:nvPr/>
          </p:nvGrpSpPr>
          <p:grpSpPr>
            <a:xfrm>
              <a:off x="1339850" y="2374464"/>
              <a:ext cx="3919004" cy="2025526"/>
              <a:chOff x="1102783" y="2841824"/>
              <a:chExt cx="3919004" cy="2025526"/>
            </a:xfrm>
          </p:grpSpPr>
          <p:grpSp>
            <p:nvGrpSpPr>
              <p:cNvPr id="8" name="组合 7">
                <a:extLst>
                  <a:ext uri="{FF2B5EF4-FFF2-40B4-BE49-F238E27FC236}">
                    <a16:creationId xmlns:a16="http://schemas.microsoft.com/office/drawing/2014/main" id="{8D03122E-2CD8-E3ED-FBB3-BE598F4F142F}"/>
                  </a:ext>
                </a:extLst>
              </p:cNvPr>
              <p:cNvGrpSpPr/>
              <p:nvPr/>
            </p:nvGrpSpPr>
            <p:grpSpPr>
              <a:xfrm>
                <a:off x="1102783" y="2841824"/>
                <a:ext cx="3919004" cy="2025526"/>
                <a:chOff x="1102783" y="2841824"/>
                <a:chExt cx="3919004" cy="2025526"/>
              </a:xfrm>
            </p:grpSpPr>
            <p:grpSp>
              <p:nvGrpSpPr>
                <p:cNvPr id="10" name="组合 9">
                  <a:extLst>
                    <a:ext uri="{FF2B5EF4-FFF2-40B4-BE49-F238E27FC236}">
                      <a16:creationId xmlns:a16="http://schemas.microsoft.com/office/drawing/2014/main" id="{67537E80-8A8A-D566-926F-A22136D3AE91}"/>
                    </a:ext>
                  </a:extLst>
                </p:cNvPr>
                <p:cNvGrpSpPr/>
                <p:nvPr/>
              </p:nvGrpSpPr>
              <p:grpSpPr>
                <a:xfrm>
                  <a:off x="1102783" y="2841824"/>
                  <a:ext cx="3919004" cy="2025526"/>
                  <a:chOff x="1102783" y="2841824"/>
                  <a:chExt cx="3919004" cy="2025526"/>
                </a:xfrm>
              </p:grpSpPr>
              <p:grpSp>
                <p:nvGrpSpPr>
                  <p:cNvPr id="15" name="组合 14">
                    <a:extLst>
                      <a:ext uri="{FF2B5EF4-FFF2-40B4-BE49-F238E27FC236}">
                        <a16:creationId xmlns:a16="http://schemas.microsoft.com/office/drawing/2014/main" id="{54299ED9-5AF8-05AF-934C-89A3E7B2C247}"/>
                      </a:ext>
                    </a:extLst>
                  </p:cNvPr>
                  <p:cNvGrpSpPr/>
                  <p:nvPr/>
                </p:nvGrpSpPr>
                <p:grpSpPr>
                  <a:xfrm>
                    <a:off x="2643235" y="3267494"/>
                    <a:ext cx="2378552" cy="1110827"/>
                    <a:chOff x="2643235" y="3267494"/>
                    <a:chExt cx="2378552" cy="1110827"/>
                  </a:xfrm>
                </p:grpSpPr>
                <p:grpSp>
                  <p:nvGrpSpPr>
                    <p:cNvPr id="24" name="组合 23">
                      <a:extLst>
                        <a:ext uri="{FF2B5EF4-FFF2-40B4-BE49-F238E27FC236}">
                          <a16:creationId xmlns:a16="http://schemas.microsoft.com/office/drawing/2014/main" id="{4110801A-7CB2-6DE3-9DA5-138BFED87B61}"/>
                        </a:ext>
                      </a:extLst>
                    </p:cNvPr>
                    <p:cNvGrpSpPr/>
                    <p:nvPr/>
                  </p:nvGrpSpPr>
                  <p:grpSpPr>
                    <a:xfrm rot="16200000">
                      <a:off x="3277097" y="2633632"/>
                      <a:ext cx="1110827" cy="2378552"/>
                      <a:chOff x="3339253" y="3095413"/>
                      <a:chExt cx="1110827" cy="2378552"/>
                    </a:xfrm>
                  </p:grpSpPr>
                  <p:sp>
                    <p:nvSpPr>
                      <p:cNvPr id="26" name="梯形 25">
                        <a:extLst>
                          <a:ext uri="{FF2B5EF4-FFF2-40B4-BE49-F238E27FC236}">
                            <a16:creationId xmlns:a16="http://schemas.microsoft.com/office/drawing/2014/main" id="{7CF06A17-0F24-4B6F-80C9-74CF0A21F48B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3339253" y="4769538"/>
                        <a:ext cx="1110827" cy="704427"/>
                      </a:xfrm>
                      <a:prstGeom prst="trapezoid">
                        <a:avLst/>
                      </a:prstGeom>
                      <a:solidFill>
                        <a:srgbClr val="99CCFF"/>
                      </a:solidFill>
                      <a:ln w="952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  <p:txBody>
                      <a:bodyPr vert="horz" wrap="none" lIns="91440" tIns="45720" rIns="91440" bIns="45720" numCol="1" rtlCol="0" anchor="ctr" anchorCtr="0" compatLnSpc="1"/>
                      <a:lstStyle/>
                      <a:p>
                        <a:pPr marL="342900" marR="0" indent="-342900" algn="ctr" defTabSz="914400" rtl="0" eaLnBrk="1" fontAlgn="base" latinLnBrk="0" hangingPunct="1">
                          <a:lnSpc>
                            <a:spcPct val="8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bg2"/>
                          </a:buClr>
                          <a:buSzPct val="75000"/>
                          <a:buFont typeface="Wingdings" panose="05000000000000000000" pitchFamily="2" charset="2"/>
                          <a:buChar char="n"/>
                        </a:pPr>
                        <a:endPara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sym typeface="Symbol" panose="05050102010706020507" pitchFamily="18" charset="2"/>
                        </a:endParaRPr>
                      </a:p>
                    </p:txBody>
                  </p:sp>
                  <p:sp>
                    <p:nvSpPr>
                      <p:cNvPr id="27" name="梯形 26">
                        <a:extLst>
                          <a:ext uri="{FF2B5EF4-FFF2-40B4-BE49-F238E27FC236}">
                            <a16:creationId xmlns:a16="http://schemas.microsoft.com/office/drawing/2014/main" id="{C25E18BC-DDC4-0590-D8C3-DA574F94451C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 rot="10800000">
                        <a:off x="3339253" y="3095413"/>
                        <a:ext cx="1110827" cy="704427"/>
                      </a:xfrm>
                      <a:prstGeom prst="trapezoid">
                        <a:avLst/>
                      </a:prstGeom>
                      <a:solidFill>
                        <a:srgbClr val="99CCFF"/>
                      </a:solidFill>
                      <a:ln w="952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  <p:txBody>
                      <a:bodyPr vert="horz" wrap="none" lIns="91440" tIns="45720" rIns="91440" bIns="45720" numCol="1" rtlCol="0" anchor="ctr" anchorCtr="0" compatLnSpc="1"/>
                      <a:lstStyle/>
                      <a:p>
                        <a:pPr marL="342900" marR="0" indent="-342900" algn="ctr" defTabSz="914400" rtl="0" eaLnBrk="1" fontAlgn="base" latinLnBrk="0" hangingPunct="1">
                          <a:lnSpc>
                            <a:spcPct val="8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bg2"/>
                          </a:buClr>
                          <a:buSzPct val="75000"/>
                          <a:buFont typeface="Wingdings" panose="05000000000000000000" pitchFamily="2" charset="2"/>
                          <a:buChar char="n"/>
                        </a:pPr>
                        <a:endPara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sym typeface="Symbol" panose="05050102010706020507" pitchFamily="18" charset="2"/>
                        </a:endParaRPr>
                      </a:p>
                    </p:txBody>
                  </p:sp>
                  <p:sp>
                    <p:nvSpPr>
                      <p:cNvPr id="28" name="矩形 27">
                        <a:extLst>
                          <a:ext uri="{FF2B5EF4-FFF2-40B4-BE49-F238E27FC236}">
                            <a16:creationId xmlns:a16="http://schemas.microsoft.com/office/drawing/2014/main" id="{BBFA5B0A-2D58-7ACF-65A5-E1FE689E7263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3508586" y="4118743"/>
                        <a:ext cx="772160" cy="331893"/>
                      </a:xfrm>
                      <a:prstGeom prst="rect">
                        <a:avLst/>
                      </a:prstGeom>
                      <a:solidFill>
                        <a:srgbClr val="99CCFF"/>
                      </a:solidFill>
                      <a:ln w="952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  <p:txBody>
                      <a:bodyPr vert="horz" wrap="none" lIns="91440" tIns="45720" rIns="91440" bIns="45720" numCol="1" rtlCol="0" anchor="ctr" anchorCtr="0" compatLnSpc="1"/>
                      <a:lstStyle/>
                      <a:p>
                        <a:pPr marL="342900" marR="0" indent="-342900" algn="ctr" defTabSz="914400" rtl="0" eaLnBrk="1" fontAlgn="base" latinLnBrk="0" hangingPunct="1">
                          <a:lnSpc>
                            <a:spcPct val="8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bg2"/>
                          </a:buClr>
                          <a:buSzPct val="75000"/>
                          <a:buFont typeface="Wingdings" panose="05000000000000000000" pitchFamily="2" charset="2"/>
                          <a:buChar char="n"/>
                        </a:pPr>
                        <a:endPara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sym typeface="Symbol" panose="05050102010706020507" pitchFamily="18" charset="2"/>
                        </a:endParaRPr>
                      </a:p>
                    </p:txBody>
                  </p:sp>
                </p:grpSp>
                <p:cxnSp>
                  <p:nvCxnSpPr>
                    <p:cNvPr id="25" name="直接箭头连接符 24">
                      <a:extLst>
                        <a:ext uri="{FF2B5EF4-FFF2-40B4-BE49-F238E27FC236}">
                          <a16:creationId xmlns:a16="http://schemas.microsoft.com/office/drawing/2014/main" id="{CFECEB01-5BB0-8B6C-4F2B-2167407D29F9}"/>
                        </a:ext>
                      </a:extLst>
                    </p:cNvPr>
                    <p:cNvCxnSpPr>
                      <a:cxnSpLocks/>
                      <a:stCxn id="27" idx="3"/>
                      <a:endCxn id="26" idx="1"/>
                    </p:cNvCxnSpPr>
                    <p:nvPr/>
                  </p:nvCxnSpPr>
                  <p:spPr bwMode="auto">
                    <a:xfrm>
                      <a:off x="2995448" y="4290269"/>
                      <a:ext cx="1674126" cy="0"/>
                    </a:xfrm>
                    <a:prstGeom prst="straightConnector1">
                      <a:avLst/>
                    </a:prstGeom>
                    <a:ln>
                      <a:headEnd type="none" w="med" len="med"/>
                      <a:tailEnd type="triangle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16" name="组合 15">
                    <a:extLst>
                      <a:ext uri="{FF2B5EF4-FFF2-40B4-BE49-F238E27FC236}">
                        <a16:creationId xmlns:a16="http://schemas.microsoft.com/office/drawing/2014/main" id="{8E3A03F2-693F-8CD0-1666-6E735E334E39}"/>
                      </a:ext>
                    </a:extLst>
                  </p:cNvPr>
                  <p:cNvGrpSpPr/>
                  <p:nvPr/>
                </p:nvGrpSpPr>
                <p:grpSpPr>
                  <a:xfrm>
                    <a:off x="1102783" y="3822909"/>
                    <a:ext cx="1540452" cy="1044441"/>
                    <a:chOff x="1102783" y="3822909"/>
                    <a:chExt cx="1540452" cy="1044441"/>
                  </a:xfrm>
                </p:grpSpPr>
                <p:sp>
                  <p:nvSpPr>
                    <p:cNvPr id="22" name="文本框 21">
                      <a:extLst>
                        <a:ext uri="{FF2B5EF4-FFF2-40B4-BE49-F238E27FC236}">
                          <a16:creationId xmlns:a16="http://schemas.microsoft.com/office/drawing/2014/main" id="{1C776B63-0E1E-F55F-9998-3E49FAD86B1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102783" y="4290269"/>
                      <a:ext cx="777777" cy="577081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altLang="zh-CN" sz="1050" dirty="0"/>
                        <a:t>Noise</a:t>
                      </a:r>
                    </a:p>
                    <a:p>
                      <a:pPr algn="ctr"/>
                      <a:r>
                        <a:rPr lang="en-US" altLang="zh-CN" sz="1050" dirty="0"/>
                        <a:t>+</a:t>
                      </a:r>
                    </a:p>
                    <a:p>
                      <a:pPr algn="ctr"/>
                      <a:r>
                        <a:rPr lang="en-US" altLang="zh-CN" sz="1050" dirty="0" err="1"/>
                        <a:t>Img_cond</a:t>
                      </a:r>
                      <a:endParaRPr lang="zh-CN" altLang="en-US" sz="1050" dirty="0"/>
                    </a:p>
                  </p:txBody>
                </p:sp>
                <p:cxnSp>
                  <p:nvCxnSpPr>
                    <p:cNvPr id="23" name="连接符: 肘形 22">
                      <a:extLst>
                        <a:ext uri="{FF2B5EF4-FFF2-40B4-BE49-F238E27FC236}">
                          <a16:creationId xmlns:a16="http://schemas.microsoft.com/office/drawing/2014/main" id="{3F9D31DC-8A78-E4E3-E05E-308DFEE6D504}"/>
                        </a:ext>
                      </a:extLst>
                    </p:cNvPr>
                    <p:cNvCxnSpPr>
                      <a:stCxn id="22" idx="3"/>
                      <a:endCxn id="27" idx="2"/>
                    </p:cNvCxnSpPr>
                    <p:nvPr/>
                  </p:nvCxnSpPr>
                  <p:spPr bwMode="auto">
                    <a:xfrm flipV="1">
                      <a:off x="1880560" y="3822909"/>
                      <a:ext cx="762675" cy="755901"/>
                    </a:xfrm>
                    <a:prstGeom prst="bentConnector3">
                      <a:avLst/>
                    </a:prstGeom>
                    <a:noFill/>
                    <a:ln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triangle"/>
                    </a:ln>
                  </p:spPr>
                </p:cxnSp>
              </p:grpSp>
              <p:grpSp>
                <p:nvGrpSpPr>
                  <p:cNvPr id="17" name="组合 16">
                    <a:extLst>
                      <a:ext uri="{FF2B5EF4-FFF2-40B4-BE49-F238E27FC236}">
                        <a16:creationId xmlns:a16="http://schemas.microsoft.com/office/drawing/2014/main" id="{57BA4578-EBA9-D40A-BADD-39AB26E6E289}"/>
                      </a:ext>
                    </a:extLst>
                  </p:cNvPr>
                  <p:cNvGrpSpPr/>
                  <p:nvPr/>
                </p:nvGrpSpPr>
                <p:grpSpPr>
                  <a:xfrm>
                    <a:off x="1671732" y="2841824"/>
                    <a:ext cx="2997842" cy="595005"/>
                    <a:chOff x="1671732" y="2841824"/>
                    <a:chExt cx="2997842" cy="595005"/>
                  </a:xfrm>
                </p:grpSpPr>
                <p:sp>
                  <p:nvSpPr>
                    <p:cNvPr id="18" name="文本框 17">
                      <a:extLst>
                        <a:ext uri="{FF2B5EF4-FFF2-40B4-BE49-F238E27FC236}">
                          <a16:creationId xmlns:a16="http://schemas.microsoft.com/office/drawing/2014/main" id="{B9400C88-8870-FC65-7D61-A17E91E7C9B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671732" y="2841824"/>
                      <a:ext cx="854721" cy="246221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altLang="zh-CN" sz="1000" u="sng" dirty="0"/>
                        <a:t>“instruction”</a:t>
                      </a:r>
                      <a:endParaRPr lang="zh-CN" altLang="en-US" sz="1000" u="sng" dirty="0"/>
                    </a:p>
                  </p:txBody>
                </p:sp>
                <p:cxnSp>
                  <p:nvCxnSpPr>
                    <p:cNvPr id="19" name="连接符: 肘形 18">
                      <a:extLst>
                        <a:ext uri="{FF2B5EF4-FFF2-40B4-BE49-F238E27FC236}">
                          <a16:creationId xmlns:a16="http://schemas.microsoft.com/office/drawing/2014/main" id="{DF45E0CA-42B6-1AEE-6468-26CA776500C4}"/>
                        </a:ext>
                      </a:extLst>
                    </p:cNvPr>
                    <p:cNvCxnSpPr>
                      <a:cxnSpLocks/>
                      <a:endCxn id="26" idx="3"/>
                    </p:cNvCxnSpPr>
                    <p:nvPr/>
                  </p:nvCxnSpPr>
                  <p:spPr bwMode="auto">
                    <a:xfrm>
                      <a:off x="2526453" y="2964935"/>
                      <a:ext cx="2143121" cy="390613"/>
                    </a:xfrm>
                    <a:prstGeom prst="bentConnector2">
                      <a:avLst/>
                    </a:prstGeom>
                    <a:noFill/>
                    <a:ln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triangle"/>
                    </a:ln>
                  </p:spPr>
                </p:cxnSp>
                <p:cxnSp>
                  <p:nvCxnSpPr>
                    <p:cNvPr id="20" name="连接符: 肘形 19">
                      <a:extLst>
                        <a:ext uri="{FF2B5EF4-FFF2-40B4-BE49-F238E27FC236}">
                          <a16:creationId xmlns:a16="http://schemas.microsoft.com/office/drawing/2014/main" id="{22B78742-8AE8-2185-C592-9C89685BC80F}"/>
                        </a:ext>
                      </a:extLst>
                    </p:cNvPr>
                    <p:cNvCxnSpPr>
                      <a:cxnSpLocks/>
                      <a:stCxn id="18" idx="3"/>
                      <a:endCxn id="27" idx="1"/>
                    </p:cNvCxnSpPr>
                    <p:nvPr/>
                  </p:nvCxnSpPr>
                  <p:spPr bwMode="auto">
                    <a:xfrm>
                      <a:off x="2526453" y="2964935"/>
                      <a:ext cx="468995" cy="390613"/>
                    </a:xfrm>
                    <a:prstGeom prst="bentConnector2">
                      <a:avLst/>
                    </a:prstGeom>
                    <a:noFill/>
                    <a:ln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triangle"/>
                    </a:ln>
                  </p:spPr>
                </p:cxnSp>
                <p:cxnSp>
                  <p:nvCxnSpPr>
                    <p:cNvPr id="21" name="连接符: 肘形 20">
                      <a:extLst>
                        <a:ext uri="{FF2B5EF4-FFF2-40B4-BE49-F238E27FC236}">
                          <a16:creationId xmlns:a16="http://schemas.microsoft.com/office/drawing/2014/main" id="{984B65A9-E5D1-11DB-9C19-D02F101A92DA}"/>
                        </a:ext>
                      </a:extLst>
                    </p:cNvPr>
                    <p:cNvCxnSpPr>
                      <a:cxnSpLocks/>
                      <a:stCxn id="18" idx="3"/>
                      <a:endCxn id="28" idx="3"/>
                    </p:cNvCxnSpPr>
                    <p:nvPr/>
                  </p:nvCxnSpPr>
                  <p:spPr bwMode="auto">
                    <a:xfrm>
                      <a:off x="2526453" y="2964935"/>
                      <a:ext cx="1306059" cy="471894"/>
                    </a:xfrm>
                    <a:prstGeom prst="bentConnector2">
                      <a:avLst/>
                    </a:prstGeom>
                    <a:noFill/>
                    <a:ln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triangle"/>
                    </a:ln>
                  </p:spPr>
                </p:cxnSp>
              </p:grpSp>
            </p:grpSp>
            <p:sp>
              <p:nvSpPr>
                <p:cNvPr id="11" name="文本框 10">
                  <a:extLst>
                    <a:ext uri="{FF2B5EF4-FFF2-40B4-BE49-F238E27FC236}">
                      <a16:creationId xmlns:a16="http://schemas.microsoft.com/office/drawing/2014/main" id="{F35C10BB-C713-3F8A-CA54-59E4D9D94ED5}"/>
                    </a:ext>
                  </a:extLst>
                </p:cNvPr>
                <p:cNvSpPr txBox="1"/>
                <p:nvPr/>
              </p:nvSpPr>
              <p:spPr>
                <a:xfrm>
                  <a:off x="2827045" y="3634882"/>
                  <a:ext cx="46679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dirty="0"/>
                    <a:t>E1</a:t>
                  </a:r>
                  <a:endParaRPr lang="zh-CN" altLang="en-US" dirty="0"/>
                </a:p>
              </p:txBody>
            </p:sp>
            <p:sp>
              <p:nvSpPr>
                <p:cNvPr id="12" name="文本框 11">
                  <a:extLst>
                    <a:ext uri="{FF2B5EF4-FFF2-40B4-BE49-F238E27FC236}">
                      <a16:creationId xmlns:a16="http://schemas.microsoft.com/office/drawing/2014/main" id="{0C019B53-00C0-C3AF-8C0F-8184B5561338}"/>
                    </a:ext>
                  </a:extLst>
                </p:cNvPr>
                <p:cNvSpPr txBox="1"/>
                <p:nvPr/>
              </p:nvSpPr>
              <p:spPr>
                <a:xfrm>
                  <a:off x="4500296" y="3640232"/>
                  <a:ext cx="35137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dirty="0"/>
                    <a:t>D</a:t>
                  </a:r>
                  <a:endParaRPr lang="zh-CN" altLang="en-US" dirty="0"/>
                </a:p>
              </p:txBody>
            </p:sp>
            <p:sp>
              <p:nvSpPr>
                <p:cNvPr id="13" name="文本框 12">
                  <a:extLst>
                    <a:ext uri="{FF2B5EF4-FFF2-40B4-BE49-F238E27FC236}">
                      <a16:creationId xmlns:a16="http://schemas.microsoft.com/office/drawing/2014/main" id="{EAB3404F-7F6A-AFD6-1234-BFF629E5BB53}"/>
                    </a:ext>
                  </a:extLst>
                </p:cNvPr>
                <p:cNvSpPr txBox="1"/>
                <p:nvPr/>
              </p:nvSpPr>
              <p:spPr>
                <a:xfrm>
                  <a:off x="3663234" y="3634882"/>
                  <a:ext cx="37702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dirty="0"/>
                    <a:t>M</a:t>
                  </a:r>
                  <a:endParaRPr lang="zh-CN" altLang="en-US" dirty="0"/>
                </a:p>
              </p:txBody>
            </p:sp>
          </p:grpSp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D6121440-CDF4-EB7C-4D0D-4F2D505DD64B}"/>
                  </a:ext>
                </a:extLst>
              </p:cNvPr>
              <p:cNvSpPr txBox="1"/>
              <p:nvPr/>
            </p:nvSpPr>
            <p:spPr>
              <a:xfrm>
                <a:off x="3313155" y="4167158"/>
                <a:ext cx="255198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000" dirty="0"/>
                  <a:t>1</a:t>
                </a:r>
                <a:endParaRPr lang="zh-CN" altLang="en-US" sz="1000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</p:grpSp>
        <p:cxnSp>
          <p:nvCxnSpPr>
            <p:cNvPr id="6" name="直接箭头连接符 5">
              <a:extLst>
                <a:ext uri="{FF2B5EF4-FFF2-40B4-BE49-F238E27FC236}">
                  <a16:creationId xmlns:a16="http://schemas.microsoft.com/office/drawing/2014/main" id="{7EF56104-3555-F999-BD4B-4125A109661A}"/>
                </a:ext>
              </a:extLst>
            </p:cNvPr>
            <p:cNvCxnSpPr/>
            <p:nvPr/>
          </p:nvCxnSpPr>
          <p:spPr bwMode="auto">
            <a:xfrm>
              <a:off x="3584729" y="3365071"/>
              <a:ext cx="318903" cy="0"/>
            </a:xfrm>
            <a:prstGeom prst="straightConnector1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</p:spPr>
        </p:cxnSp>
        <p:cxnSp>
          <p:nvCxnSpPr>
            <p:cNvPr id="7" name="直接箭头连接符 6">
              <a:extLst>
                <a:ext uri="{FF2B5EF4-FFF2-40B4-BE49-F238E27FC236}">
                  <a16:creationId xmlns:a16="http://schemas.microsoft.com/office/drawing/2014/main" id="{07525F50-33EA-6200-2920-3CF81F259480}"/>
                </a:ext>
              </a:extLst>
            </p:cNvPr>
            <p:cNvCxnSpPr/>
            <p:nvPr/>
          </p:nvCxnSpPr>
          <p:spPr bwMode="auto">
            <a:xfrm>
              <a:off x="4235524" y="3365071"/>
              <a:ext cx="318903" cy="0"/>
            </a:xfrm>
            <a:prstGeom prst="straightConnector1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</p:spPr>
        </p:cxnSp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009A09FF-6FD0-517B-6501-7F04CC401A83}"/>
              </a:ext>
            </a:extLst>
          </p:cNvPr>
          <p:cNvGrpSpPr/>
          <p:nvPr/>
        </p:nvGrpSpPr>
        <p:grpSpPr>
          <a:xfrm>
            <a:off x="4652092" y="2217112"/>
            <a:ext cx="3427306" cy="3158260"/>
            <a:chOff x="1339850" y="2374464"/>
            <a:chExt cx="3919004" cy="3611360"/>
          </a:xfrm>
        </p:grpSpPr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8A6978D2-A7FD-A241-E126-8203E8D5A702}"/>
                </a:ext>
              </a:extLst>
            </p:cNvPr>
            <p:cNvGrpSpPr/>
            <p:nvPr/>
          </p:nvGrpSpPr>
          <p:grpSpPr>
            <a:xfrm>
              <a:off x="1339850" y="2374464"/>
              <a:ext cx="3919004" cy="3611360"/>
              <a:chOff x="1102783" y="2841824"/>
              <a:chExt cx="3919004" cy="3611360"/>
            </a:xfrm>
          </p:grpSpPr>
          <p:grpSp>
            <p:nvGrpSpPr>
              <p:cNvPr id="67" name="组合 66">
                <a:extLst>
                  <a:ext uri="{FF2B5EF4-FFF2-40B4-BE49-F238E27FC236}">
                    <a16:creationId xmlns:a16="http://schemas.microsoft.com/office/drawing/2014/main" id="{ED614C6E-E410-1216-7BBA-F4CDD9B32D1D}"/>
                  </a:ext>
                </a:extLst>
              </p:cNvPr>
              <p:cNvGrpSpPr/>
              <p:nvPr/>
            </p:nvGrpSpPr>
            <p:grpSpPr>
              <a:xfrm>
                <a:off x="1102783" y="2841824"/>
                <a:ext cx="3919004" cy="3611360"/>
                <a:chOff x="1102783" y="2841824"/>
                <a:chExt cx="3919004" cy="3611360"/>
              </a:xfrm>
            </p:grpSpPr>
            <p:sp>
              <p:nvSpPr>
                <p:cNvPr id="69" name="文本框 68">
                  <a:extLst>
                    <a:ext uri="{FF2B5EF4-FFF2-40B4-BE49-F238E27FC236}">
                      <a16:creationId xmlns:a16="http://schemas.microsoft.com/office/drawing/2014/main" id="{3B486B26-2A86-FD90-A4DB-FA65D3EDA36A}"/>
                    </a:ext>
                  </a:extLst>
                </p:cNvPr>
                <p:cNvSpPr txBox="1"/>
                <p:nvPr/>
              </p:nvSpPr>
              <p:spPr>
                <a:xfrm>
                  <a:off x="3307975" y="4468964"/>
                  <a:ext cx="255198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000" dirty="0">
                      <a:solidFill>
                        <a:srgbClr val="FF0000"/>
                      </a:solidFill>
                    </a:rPr>
                    <a:t>1</a:t>
                  </a:r>
                  <a:endParaRPr lang="zh-CN" altLang="en-US" sz="1000" dirty="0">
                    <a:solidFill>
                      <a:srgbClr val="FF0000"/>
                    </a:solidFill>
                  </a:endParaRPr>
                </a:p>
              </p:txBody>
            </p:sp>
            <p:grpSp>
              <p:nvGrpSpPr>
                <p:cNvPr id="70" name="组合 69">
                  <a:extLst>
                    <a:ext uri="{FF2B5EF4-FFF2-40B4-BE49-F238E27FC236}">
                      <a16:creationId xmlns:a16="http://schemas.microsoft.com/office/drawing/2014/main" id="{4EA13225-2C42-9BBD-17BB-56C9902B5F39}"/>
                    </a:ext>
                  </a:extLst>
                </p:cNvPr>
                <p:cNvGrpSpPr/>
                <p:nvPr/>
              </p:nvGrpSpPr>
              <p:grpSpPr>
                <a:xfrm>
                  <a:off x="1102783" y="2841824"/>
                  <a:ext cx="3919004" cy="3611360"/>
                  <a:chOff x="1102783" y="2841824"/>
                  <a:chExt cx="3919004" cy="3611360"/>
                </a:xfrm>
              </p:grpSpPr>
              <p:grpSp>
                <p:nvGrpSpPr>
                  <p:cNvPr id="71" name="组合 70">
                    <a:extLst>
                      <a:ext uri="{FF2B5EF4-FFF2-40B4-BE49-F238E27FC236}">
                        <a16:creationId xmlns:a16="http://schemas.microsoft.com/office/drawing/2014/main" id="{63C367EB-2721-36ED-5EB3-5065A34162E5}"/>
                      </a:ext>
                    </a:extLst>
                  </p:cNvPr>
                  <p:cNvGrpSpPr/>
                  <p:nvPr/>
                </p:nvGrpSpPr>
                <p:grpSpPr>
                  <a:xfrm>
                    <a:off x="1102783" y="2841824"/>
                    <a:ext cx="3919004" cy="3611360"/>
                    <a:chOff x="1102783" y="2841824"/>
                    <a:chExt cx="3919004" cy="3611360"/>
                  </a:xfrm>
                </p:grpSpPr>
                <p:grpSp>
                  <p:nvGrpSpPr>
                    <p:cNvPr id="76" name="组合 75">
                      <a:extLst>
                        <a:ext uri="{FF2B5EF4-FFF2-40B4-BE49-F238E27FC236}">
                          <a16:creationId xmlns:a16="http://schemas.microsoft.com/office/drawing/2014/main" id="{780A6684-75F3-FCD1-E203-31B9D526256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643235" y="3267494"/>
                      <a:ext cx="2378552" cy="2643993"/>
                      <a:chOff x="2643235" y="3267494"/>
                      <a:chExt cx="2378552" cy="2643993"/>
                    </a:xfrm>
                  </p:grpSpPr>
                  <p:grpSp>
                    <p:nvGrpSpPr>
                      <p:cNvPr id="89" name="组合 88">
                        <a:extLst>
                          <a:ext uri="{FF2B5EF4-FFF2-40B4-BE49-F238E27FC236}">
                            <a16:creationId xmlns:a16="http://schemas.microsoft.com/office/drawing/2014/main" id="{DDA7E8D8-F85D-840B-6E2F-8BDA706980C5}"/>
                          </a:ext>
                        </a:extLst>
                      </p:cNvPr>
                      <p:cNvGrpSpPr/>
                      <p:nvPr/>
                    </p:nvGrpSpPr>
                    <p:grpSpPr>
                      <a:xfrm rot="16200000">
                        <a:off x="2510514" y="3400215"/>
                        <a:ext cx="2643993" cy="2378552"/>
                        <a:chOff x="1806087" y="3095413"/>
                        <a:chExt cx="2643993" cy="2378552"/>
                      </a:xfrm>
                    </p:grpSpPr>
                    <p:sp>
                      <p:nvSpPr>
                        <p:cNvPr id="92" name="梯形 91">
                          <a:extLst>
                            <a:ext uri="{FF2B5EF4-FFF2-40B4-BE49-F238E27FC236}">
                              <a16:creationId xmlns:a16="http://schemas.microsoft.com/office/drawing/2014/main" id="{421A5B3A-AE5A-4D4A-21C7-4559BB461AA5}"/>
                            </a:ext>
                          </a:extLst>
                        </p:cNvPr>
                        <p:cNvSpPr/>
                        <p:nvPr/>
                      </p:nvSpPr>
                      <p:spPr bwMode="auto">
                        <a:xfrm>
                          <a:off x="3339253" y="4769538"/>
                          <a:ext cx="1110827" cy="704427"/>
                        </a:xfrm>
                        <a:prstGeom prst="trapezoid">
                          <a:avLst/>
                        </a:prstGeom>
                        <a:solidFill>
                          <a:srgbClr val="FF7C80"/>
                        </a:solidFill>
                        <a:ln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>
                      </p:spPr>
                      <p:txBody>
                        <a:bodyPr vert="horz" wrap="none" lIns="91440" tIns="45720" rIns="91440" bIns="45720" numCol="1" rtlCol="0" anchor="ctr" anchorCtr="0" compatLnSpc="1"/>
                        <a:lstStyle/>
                        <a:p>
                          <a:pPr marL="342900" marR="0" indent="-342900" algn="ctr" defTabSz="914400" rtl="0" eaLnBrk="1" fontAlgn="base" latinLnBrk="0" hangingPunct="1">
                            <a:lnSpc>
                              <a:spcPct val="8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bg2"/>
                            </a:buClr>
                            <a:buSzPct val="75000"/>
                            <a:buFont typeface="Wingdings" panose="05000000000000000000" pitchFamily="2" charset="2"/>
                            <a:buChar char="n"/>
                          </a:pPr>
                          <a:endParaRPr kumimoji="0" lang="zh-CN" altLang="en-US" sz="18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sym typeface="Symbol" panose="05050102010706020507" pitchFamily="18" charset="2"/>
                          </a:endParaRPr>
                        </a:p>
                      </p:txBody>
                    </p:sp>
                    <p:sp>
                      <p:nvSpPr>
                        <p:cNvPr id="93" name="梯形 92">
                          <a:extLst>
                            <a:ext uri="{FF2B5EF4-FFF2-40B4-BE49-F238E27FC236}">
                              <a16:creationId xmlns:a16="http://schemas.microsoft.com/office/drawing/2014/main" id="{E6E03693-8AD3-73CF-E03C-93BBE9B0EF99}"/>
                            </a:ext>
                          </a:extLst>
                        </p:cNvPr>
                        <p:cNvSpPr/>
                        <p:nvPr/>
                      </p:nvSpPr>
                      <p:spPr bwMode="auto">
                        <a:xfrm rot="10800000">
                          <a:off x="3339253" y="3095413"/>
                          <a:ext cx="1110827" cy="704427"/>
                        </a:xfrm>
                        <a:prstGeom prst="trapezoid">
                          <a:avLst/>
                        </a:prstGeom>
                        <a:solidFill>
                          <a:srgbClr val="FF7C80"/>
                        </a:solidFill>
                        <a:ln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>
                      </p:spPr>
                      <p:txBody>
                        <a:bodyPr vert="horz" wrap="none" lIns="91440" tIns="45720" rIns="91440" bIns="45720" numCol="1" rtlCol="0" anchor="ctr" anchorCtr="0" compatLnSpc="1"/>
                        <a:lstStyle/>
                        <a:p>
                          <a:pPr marL="342900" marR="0" indent="-342900" algn="ctr" defTabSz="914400" rtl="0" eaLnBrk="1" fontAlgn="base" latinLnBrk="0" hangingPunct="1">
                            <a:lnSpc>
                              <a:spcPct val="8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bg2"/>
                            </a:buClr>
                            <a:buSzPct val="75000"/>
                            <a:buFont typeface="Wingdings" panose="05000000000000000000" pitchFamily="2" charset="2"/>
                            <a:buChar char="n"/>
                          </a:pPr>
                          <a:endParaRPr kumimoji="0" lang="zh-CN" altLang="en-US" sz="18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sym typeface="Symbol" panose="05050102010706020507" pitchFamily="18" charset="2"/>
                          </a:endParaRPr>
                        </a:p>
                      </p:txBody>
                    </p:sp>
                    <p:sp>
                      <p:nvSpPr>
                        <p:cNvPr id="94" name="梯形 93">
                          <a:extLst>
                            <a:ext uri="{FF2B5EF4-FFF2-40B4-BE49-F238E27FC236}">
                              <a16:creationId xmlns:a16="http://schemas.microsoft.com/office/drawing/2014/main" id="{8AE34B05-C796-0E61-B878-F41A8B87A04E}"/>
                            </a:ext>
                          </a:extLst>
                        </p:cNvPr>
                        <p:cNvSpPr/>
                        <p:nvPr/>
                      </p:nvSpPr>
                      <p:spPr bwMode="auto">
                        <a:xfrm rot="10800000">
                          <a:off x="1806087" y="3095414"/>
                          <a:ext cx="1110827" cy="704427"/>
                        </a:xfrm>
                        <a:prstGeom prst="trapezoid">
                          <a:avLst/>
                        </a:prstGeom>
                        <a:solidFill>
                          <a:srgbClr val="FF7C80"/>
                        </a:solidFill>
                        <a:ln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>
                      </p:spPr>
                      <p:txBody>
                        <a:bodyPr vert="horz" wrap="none" lIns="91440" tIns="45720" rIns="91440" bIns="45720" numCol="1" rtlCol="0" anchor="ctr" anchorCtr="0" compatLnSpc="1"/>
                        <a:lstStyle/>
                        <a:p>
                          <a:pPr marL="342900" marR="0" indent="-342900" algn="ctr" defTabSz="914400" rtl="0" eaLnBrk="1" fontAlgn="base" latinLnBrk="0" hangingPunct="1">
                            <a:lnSpc>
                              <a:spcPct val="8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bg2"/>
                            </a:buClr>
                            <a:buSzPct val="75000"/>
                            <a:buFont typeface="Wingdings" panose="05000000000000000000" pitchFamily="2" charset="2"/>
                            <a:buChar char="n"/>
                          </a:pPr>
                          <a:endParaRPr kumimoji="0" lang="zh-CN" altLang="en-US" sz="18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sym typeface="Symbol" panose="05050102010706020507" pitchFamily="18" charset="2"/>
                          </a:endParaRPr>
                        </a:p>
                      </p:txBody>
                    </p:sp>
                    <p:sp>
                      <p:nvSpPr>
                        <p:cNvPr id="95" name="矩形 94">
                          <a:extLst>
                            <a:ext uri="{FF2B5EF4-FFF2-40B4-BE49-F238E27FC236}">
                              <a16:creationId xmlns:a16="http://schemas.microsoft.com/office/drawing/2014/main" id="{B38FE56A-B447-1B38-AC3F-5F3B8D727520}"/>
                            </a:ext>
                          </a:extLst>
                        </p:cNvPr>
                        <p:cNvSpPr/>
                        <p:nvPr/>
                      </p:nvSpPr>
                      <p:spPr bwMode="auto">
                        <a:xfrm>
                          <a:off x="3508586" y="4118743"/>
                          <a:ext cx="772160" cy="331893"/>
                        </a:xfrm>
                        <a:prstGeom prst="rect">
                          <a:avLst/>
                        </a:prstGeom>
                        <a:solidFill>
                          <a:srgbClr val="FF7C80"/>
                        </a:solidFill>
                        <a:ln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>
                      </p:spPr>
                      <p:txBody>
                        <a:bodyPr vert="horz" wrap="none" lIns="91440" tIns="45720" rIns="91440" bIns="45720" numCol="1" rtlCol="0" anchor="ctr" anchorCtr="0" compatLnSpc="1"/>
                        <a:lstStyle/>
                        <a:p>
                          <a:pPr marL="342900" marR="0" indent="-342900" algn="ctr" defTabSz="914400" rtl="0" eaLnBrk="1" fontAlgn="base" latinLnBrk="0" hangingPunct="1">
                            <a:lnSpc>
                              <a:spcPct val="8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bg2"/>
                            </a:buClr>
                            <a:buSzPct val="75000"/>
                            <a:buFont typeface="Wingdings" panose="05000000000000000000" pitchFamily="2" charset="2"/>
                            <a:buChar char="n"/>
                          </a:pPr>
                          <a:endParaRPr kumimoji="0" lang="zh-CN" altLang="en-US" sz="18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sym typeface="Symbol" panose="05050102010706020507" pitchFamily="18" charset="2"/>
                          </a:endParaRPr>
                        </a:p>
                      </p:txBody>
                    </p:sp>
                  </p:grpSp>
                  <p:cxnSp>
                    <p:nvCxnSpPr>
                      <p:cNvPr id="90" name="直接箭头连接符 89">
                        <a:extLst>
                          <a:ext uri="{FF2B5EF4-FFF2-40B4-BE49-F238E27FC236}">
                            <a16:creationId xmlns:a16="http://schemas.microsoft.com/office/drawing/2014/main" id="{602B894D-29AA-FF76-F903-18A2AC9BDD00}"/>
                          </a:ext>
                        </a:extLst>
                      </p:cNvPr>
                      <p:cNvCxnSpPr>
                        <a:cxnSpLocks/>
                        <a:stCxn id="93" idx="3"/>
                        <a:endCxn id="92" idx="1"/>
                      </p:cNvCxnSpPr>
                      <p:nvPr/>
                    </p:nvCxnSpPr>
                    <p:spPr bwMode="auto">
                      <a:xfrm>
                        <a:off x="2995448" y="4290269"/>
                        <a:ext cx="1674126" cy="0"/>
                      </a:xfrm>
                      <a:prstGeom prst="straightConnector1">
                        <a:avLst/>
                      </a:prstGeom>
                      <a:noFill/>
                      <a:ln w="9525" cap="flat" cmpd="sng" algn="ctr">
                        <a:solidFill>
                          <a:schemeClr val="bg1">
                            <a:lumMod val="75000"/>
                          </a:schemeClr>
                        </a:solidFill>
                        <a:prstDash val="sysDot"/>
                        <a:round/>
                        <a:headEnd type="none" w="med" len="med"/>
                        <a:tailEnd type="triangle"/>
                      </a:ln>
                    </p:spPr>
                  </p:cxnSp>
                  <p:cxnSp>
                    <p:nvCxnSpPr>
                      <p:cNvPr id="91" name="连接符: 肘形 90">
                        <a:extLst>
                          <a:ext uri="{FF2B5EF4-FFF2-40B4-BE49-F238E27FC236}">
                            <a16:creationId xmlns:a16="http://schemas.microsoft.com/office/drawing/2014/main" id="{1F1CC19D-126C-8E20-41AD-13BFD0F68038}"/>
                          </a:ext>
                        </a:extLst>
                      </p:cNvPr>
                      <p:cNvCxnSpPr>
                        <a:stCxn id="94" idx="1"/>
                        <a:endCxn id="92" idx="1"/>
                      </p:cNvCxnSpPr>
                      <p:nvPr/>
                    </p:nvCxnSpPr>
                    <p:spPr bwMode="auto">
                      <a:xfrm rot="5400000" flipH="1" flipV="1">
                        <a:off x="3533289" y="3752430"/>
                        <a:ext cx="598445" cy="1674125"/>
                      </a:xfrm>
                      <a:prstGeom prst="bentConnector3">
                        <a:avLst/>
                      </a:prstGeom>
                      <a:noFill/>
                      <a:ln w="9525" cap="flat" cmpd="sng" algn="ctr">
                        <a:solidFill>
                          <a:srgbClr val="FF0000"/>
                        </a:solidFill>
                        <a:prstDash val="solid"/>
                        <a:round/>
                        <a:headEnd type="none" w="med" len="med"/>
                        <a:tailEnd type="triangle"/>
                      </a:ln>
                    </p:spPr>
                  </p:cxnSp>
                </p:grpSp>
                <p:grpSp>
                  <p:nvGrpSpPr>
                    <p:cNvPr id="77" name="组合 76">
                      <a:extLst>
                        <a:ext uri="{FF2B5EF4-FFF2-40B4-BE49-F238E27FC236}">
                          <a16:creationId xmlns:a16="http://schemas.microsoft.com/office/drawing/2014/main" id="{9D8D8FF7-5770-4F99-2401-C6B6395885C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102783" y="3822909"/>
                      <a:ext cx="1540453" cy="1533166"/>
                      <a:chOff x="1102783" y="3822909"/>
                      <a:chExt cx="1540453" cy="1533166"/>
                    </a:xfrm>
                  </p:grpSpPr>
                  <p:sp>
                    <p:nvSpPr>
                      <p:cNvPr id="86" name="文本框 85">
                        <a:extLst>
                          <a:ext uri="{FF2B5EF4-FFF2-40B4-BE49-F238E27FC236}">
                            <a16:creationId xmlns:a16="http://schemas.microsoft.com/office/drawing/2014/main" id="{6BF4391B-A987-236D-697F-A85DCE5D50D3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102783" y="4290269"/>
                        <a:ext cx="777777" cy="577081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 algn="ctr"/>
                        <a:r>
                          <a:rPr lang="en-US" altLang="zh-CN" sz="1050" dirty="0"/>
                          <a:t>Noise</a:t>
                        </a:r>
                      </a:p>
                      <a:p>
                        <a:pPr algn="ctr"/>
                        <a:r>
                          <a:rPr lang="en-US" altLang="zh-CN" sz="1050" dirty="0"/>
                          <a:t>+</a:t>
                        </a:r>
                      </a:p>
                      <a:p>
                        <a:pPr algn="ctr"/>
                        <a:r>
                          <a:rPr lang="en-US" altLang="zh-CN" sz="1050" dirty="0" err="1"/>
                          <a:t>Img_cond</a:t>
                        </a:r>
                        <a:endParaRPr lang="zh-CN" altLang="en-US" sz="1050" dirty="0"/>
                      </a:p>
                    </p:txBody>
                  </p:sp>
                  <p:cxnSp>
                    <p:nvCxnSpPr>
                      <p:cNvPr id="87" name="连接符: 肘形 86">
                        <a:extLst>
                          <a:ext uri="{FF2B5EF4-FFF2-40B4-BE49-F238E27FC236}">
                            <a16:creationId xmlns:a16="http://schemas.microsoft.com/office/drawing/2014/main" id="{B0987F02-0C50-F6D9-387A-EE45880376C9}"/>
                          </a:ext>
                        </a:extLst>
                      </p:cNvPr>
                      <p:cNvCxnSpPr>
                        <a:stCxn id="86" idx="3"/>
                        <a:endCxn id="94" idx="2"/>
                      </p:cNvCxnSpPr>
                      <p:nvPr/>
                    </p:nvCxnSpPr>
                    <p:spPr bwMode="auto">
                      <a:xfrm>
                        <a:off x="1880560" y="4578810"/>
                        <a:ext cx="762676" cy="777265"/>
                      </a:xfrm>
                      <a:prstGeom prst="bentConnector3">
                        <a:avLst/>
                      </a:prstGeom>
                      <a:noFill/>
                      <a:ln w="952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triangle"/>
                      </a:ln>
                    </p:spPr>
                  </p:cxnSp>
                  <p:cxnSp>
                    <p:nvCxnSpPr>
                      <p:cNvPr id="88" name="连接符: 肘形 87">
                        <a:extLst>
                          <a:ext uri="{FF2B5EF4-FFF2-40B4-BE49-F238E27FC236}">
                            <a16:creationId xmlns:a16="http://schemas.microsoft.com/office/drawing/2014/main" id="{F5215F84-12AB-25A4-4858-1E2CB0A4CABC}"/>
                          </a:ext>
                        </a:extLst>
                      </p:cNvPr>
                      <p:cNvCxnSpPr>
                        <a:stCxn id="86" idx="3"/>
                        <a:endCxn id="93" idx="2"/>
                      </p:cNvCxnSpPr>
                      <p:nvPr/>
                    </p:nvCxnSpPr>
                    <p:spPr bwMode="auto">
                      <a:xfrm flipV="1">
                        <a:off x="1880560" y="3822909"/>
                        <a:ext cx="762675" cy="755901"/>
                      </a:xfrm>
                      <a:prstGeom prst="bentConnector3">
                        <a:avLst/>
                      </a:prstGeom>
                      <a:noFill/>
                      <a:ln w="952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triangle"/>
                      </a:ln>
                    </p:spPr>
                  </p:cxnSp>
                </p:grpSp>
                <p:grpSp>
                  <p:nvGrpSpPr>
                    <p:cNvPr id="78" name="组合 77">
                      <a:extLst>
                        <a:ext uri="{FF2B5EF4-FFF2-40B4-BE49-F238E27FC236}">
                          <a16:creationId xmlns:a16="http://schemas.microsoft.com/office/drawing/2014/main" id="{AD78A931-B33B-1D24-FEB1-80D0440F884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671732" y="2841824"/>
                      <a:ext cx="2997842" cy="595005"/>
                      <a:chOff x="1671732" y="2841824"/>
                      <a:chExt cx="2997842" cy="595005"/>
                    </a:xfrm>
                  </p:grpSpPr>
                  <p:sp>
                    <p:nvSpPr>
                      <p:cNvPr id="82" name="文本框 81">
                        <a:extLst>
                          <a:ext uri="{FF2B5EF4-FFF2-40B4-BE49-F238E27FC236}">
                            <a16:creationId xmlns:a16="http://schemas.microsoft.com/office/drawing/2014/main" id="{35A7244D-E657-6348-CB2E-B5708E7B512E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671732" y="2841824"/>
                        <a:ext cx="854721" cy="246221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altLang="zh-CN" sz="1000" u="sng" dirty="0"/>
                          <a:t>“instruction”</a:t>
                        </a:r>
                        <a:endParaRPr lang="zh-CN" altLang="en-US" sz="1000" u="sng" dirty="0"/>
                      </a:p>
                    </p:txBody>
                  </p:sp>
                  <p:cxnSp>
                    <p:nvCxnSpPr>
                      <p:cNvPr id="83" name="连接符: 肘形 82">
                        <a:extLst>
                          <a:ext uri="{FF2B5EF4-FFF2-40B4-BE49-F238E27FC236}">
                            <a16:creationId xmlns:a16="http://schemas.microsoft.com/office/drawing/2014/main" id="{20F757EC-322C-E164-99E6-63AD92D3F1EE}"/>
                          </a:ext>
                        </a:extLst>
                      </p:cNvPr>
                      <p:cNvCxnSpPr>
                        <a:cxnSpLocks/>
                        <a:endCxn id="92" idx="3"/>
                      </p:cNvCxnSpPr>
                      <p:nvPr/>
                    </p:nvCxnSpPr>
                    <p:spPr bwMode="auto">
                      <a:xfrm>
                        <a:off x="2526453" y="2964935"/>
                        <a:ext cx="2143121" cy="390613"/>
                      </a:xfrm>
                      <a:prstGeom prst="bentConnector2">
                        <a:avLst/>
                      </a:prstGeom>
                      <a:noFill/>
                      <a:ln w="952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triangle"/>
                      </a:ln>
                    </p:spPr>
                  </p:cxnSp>
                  <p:cxnSp>
                    <p:nvCxnSpPr>
                      <p:cNvPr id="84" name="连接符: 肘形 83">
                        <a:extLst>
                          <a:ext uri="{FF2B5EF4-FFF2-40B4-BE49-F238E27FC236}">
                            <a16:creationId xmlns:a16="http://schemas.microsoft.com/office/drawing/2014/main" id="{39AE7BFA-EA50-8BB5-9F09-0ED150D0F509}"/>
                          </a:ext>
                        </a:extLst>
                      </p:cNvPr>
                      <p:cNvCxnSpPr>
                        <a:cxnSpLocks/>
                        <a:stCxn id="82" idx="3"/>
                        <a:endCxn id="93" idx="1"/>
                      </p:cNvCxnSpPr>
                      <p:nvPr/>
                    </p:nvCxnSpPr>
                    <p:spPr bwMode="auto">
                      <a:xfrm>
                        <a:off x="2526453" y="2964935"/>
                        <a:ext cx="468995" cy="390613"/>
                      </a:xfrm>
                      <a:prstGeom prst="bentConnector2">
                        <a:avLst/>
                      </a:prstGeom>
                      <a:noFill/>
                      <a:ln w="952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triangle"/>
                      </a:ln>
                    </p:spPr>
                  </p:cxnSp>
                  <p:cxnSp>
                    <p:nvCxnSpPr>
                      <p:cNvPr id="85" name="连接符: 肘形 84">
                        <a:extLst>
                          <a:ext uri="{FF2B5EF4-FFF2-40B4-BE49-F238E27FC236}">
                            <a16:creationId xmlns:a16="http://schemas.microsoft.com/office/drawing/2014/main" id="{8C2EB5D3-54D0-01C0-5DEE-46D160F769AC}"/>
                          </a:ext>
                        </a:extLst>
                      </p:cNvPr>
                      <p:cNvCxnSpPr>
                        <a:cxnSpLocks/>
                        <a:stCxn id="82" idx="3"/>
                        <a:endCxn id="95" idx="3"/>
                      </p:cNvCxnSpPr>
                      <p:nvPr/>
                    </p:nvCxnSpPr>
                    <p:spPr bwMode="auto">
                      <a:xfrm>
                        <a:off x="2526453" y="2964935"/>
                        <a:ext cx="1306059" cy="471894"/>
                      </a:xfrm>
                      <a:prstGeom prst="bentConnector2">
                        <a:avLst/>
                      </a:prstGeom>
                      <a:noFill/>
                      <a:ln w="952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triangle"/>
                      </a:ln>
                    </p:spPr>
                  </p:cxnSp>
                </p:grpSp>
                <p:grpSp>
                  <p:nvGrpSpPr>
                    <p:cNvPr id="79" name="组合 78">
                      <a:extLst>
                        <a:ext uri="{FF2B5EF4-FFF2-40B4-BE49-F238E27FC236}">
                          <a16:creationId xmlns:a16="http://schemas.microsoft.com/office/drawing/2014/main" id="{7C18C562-ABF2-2244-5CBE-605A8945E09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706879" y="5823435"/>
                      <a:ext cx="1288570" cy="629749"/>
                      <a:chOff x="1706879" y="5823435"/>
                      <a:chExt cx="1288570" cy="629749"/>
                    </a:xfrm>
                  </p:grpSpPr>
                  <p:sp>
                    <p:nvSpPr>
                      <p:cNvPr id="80" name="文本框 79">
                        <a:extLst>
                          <a:ext uri="{FF2B5EF4-FFF2-40B4-BE49-F238E27FC236}">
                            <a16:creationId xmlns:a16="http://schemas.microsoft.com/office/drawing/2014/main" id="{D7DDB4FF-5104-2D65-3510-1E15CAB06550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706879" y="6206963"/>
                        <a:ext cx="611065" cy="246221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altLang="zh-CN" sz="1000" u="sng" dirty="0">
                            <a:solidFill>
                              <a:srgbClr val="FF0000"/>
                            </a:solidFill>
                          </a:rPr>
                          <a:t>“object”</a:t>
                        </a:r>
                        <a:endParaRPr lang="zh-CN" altLang="en-US" sz="1000" u="sng" dirty="0">
                          <a:solidFill>
                            <a:srgbClr val="FF0000"/>
                          </a:solidFill>
                        </a:endParaRPr>
                      </a:p>
                    </p:txBody>
                  </p:sp>
                  <p:cxnSp>
                    <p:nvCxnSpPr>
                      <p:cNvPr id="81" name="连接符: 肘形 80">
                        <a:extLst>
                          <a:ext uri="{FF2B5EF4-FFF2-40B4-BE49-F238E27FC236}">
                            <a16:creationId xmlns:a16="http://schemas.microsoft.com/office/drawing/2014/main" id="{A7C384AC-32CF-83DB-F46E-46FF53FC872D}"/>
                          </a:ext>
                        </a:extLst>
                      </p:cNvPr>
                      <p:cNvCxnSpPr>
                        <a:stCxn id="80" idx="3"/>
                        <a:endCxn id="94" idx="3"/>
                      </p:cNvCxnSpPr>
                      <p:nvPr/>
                    </p:nvCxnSpPr>
                    <p:spPr bwMode="auto">
                      <a:xfrm flipV="1">
                        <a:off x="2317944" y="5823435"/>
                        <a:ext cx="677505" cy="506639"/>
                      </a:xfrm>
                      <a:prstGeom prst="bentConnector2">
                        <a:avLst/>
                      </a:prstGeom>
                      <a:noFill/>
                      <a:ln w="952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triangle"/>
                      </a:ln>
                    </p:spPr>
                  </p:cxnSp>
                </p:grpSp>
              </p:grpSp>
              <p:sp>
                <p:nvSpPr>
                  <p:cNvPr id="72" name="文本框 71">
                    <a:extLst>
                      <a:ext uri="{FF2B5EF4-FFF2-40B4-BE49-F238E27FC236}">
                        <a16:creationId xmlns:a16="http://schemas.microsoft.com/office/drawing/2014/main" id="{C936A30B-4016-6800-E8C5-018D63CEF31B}"/>
                      </a:ext>
                    </a:extLst>
                  </p:cNvPr>
                  <p:cNvSpPr txBox="1"/>
                  <p:nvPr/>
                </p:nvSpPr>
                <p:spPr>
                  <a:xfrm>
                    <a:off x="2827045" y="3634882"/>
                    <a:ext cx="466794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dirty="0"/>
                      <a:t>E1</a:t>
                    </a:r>
                    <a:endParaRPr lang="zh-CN" altLang="en-US" dirty="0"/>
                  </a:p>
                </p:txBody>
              </p:sp>
              <p:sp>
                <p:nvSpPr>
                  <p:cNvPr id="73" name="文本框 72">
                    <a:extLst>
                      <a:ext uri="{FF2B5EF4-FFF2-40B4-BE49-F238E27FC236}">
                        <a16:creationId xmlns:a16="http://schemas.microsoft.com/office/drawing/2014/main" id="{48D566BD-C925-7BFF-B98E-10F21ED75160}"/>
                      </a:ext>
                    </a:extLst>
                  </p:cNvPr>
                  <p:cNvSpPr txBox="1"/>
                  <p:nvPr/>
                </p:nvSpPr>
                <p:spPr>
                  <a:xfrm>
                    <a:off x="2828139" y="5171409"/>
                    <a:ext cx="466794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dirty="0"/>
                      <a:t>E2</a:t>
                    </a:r>
                    <a:endParaRPr lang="zh-CN" altLang="en-US" dirty="0"/>
                  </a:p>
                </p:txBody>
              </p:sp>
              <p:sp>
                <p:nvSpPr>
                  <p:cNvPr id="74" name="文本框 73">
                    <a:extLst>
                      <a:ext uri="{FF2B5EF4-FFF2-40B4-BE49-F238E27FC236}">
                        <a16:creationId xmlns:a16="http://schemas.microsoft.com/office/drawing/2014/main" id="{8380AF3A-0C97-2581-C1A0-E7B85ECF6EB7}"/>
                      </a:ext>
                    </a:extLst>
                  </p:cNvPr>
                  <p:cNvSpPr txBox="1"/>
                  <p:nvPr/>
                </p:nvSpPr>
                <p:spPr>
                  <a:xfrm>
                    <a:off x="4500296" y="3640232"/>
                    <a:ext cx="351378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dirty="0"/>
                      <a:t>D</a:t>
                    </a:r>
                    <a:endParaRPr lang="zh-CN" altLang="en-US" dirty="0"/>
                  </a:p>
                </p:txBody>
              </p:sp>
              <p:sp>
                <p:nvSpPr>
                  <p:cNvPr id="75" name="文本框 74">
                    <a:extLst>
                      <a:ext uri="{FF2B5EF4-FFF2-40B4-BE49-F238E27FC236}">
                        <a16:creationId xmlns:a16="http://schemas.microsoft.com/office/drawing/2014/main" id="{550DA3D3-0793-FD40-A981-ADE4BC8E9C59}"/>
                      </a:ext>
                    </a:extLst>
                  </p:cNvPr>
                  <p:cNvSpPr txBox="1"/>
                  <p:nvPr/>
                </p:nvSpPr>
                <p:spPr>
                  <a:xfrm>
                    <a:off x="3663234" y="3634882"/>
                    <a:ext cx="37702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dirty="0"/>
                      <a:t>M</a:t>
                    </a:r>
                    <a:endParaRPr lang="zh-CN" altLang="en-US" dirty="0"/>
                  </a:p>
                </p:txBody>
              </p:sp>
            </p:grpSp>
          </p:grpSp>
          <p:sp>
            <p:nvSpPr>
              <p:cNvPr id="68" name="文本框 67">
                <a:extLst>
                  <a:ext uri="{FF2B5EF4-FFF2-40B4-BE49-F238E27FC236}">
                    <a16:creationId xmlns:a16="http://schemas.microsoft.com/office/drawing/2014/main" id="{B2C69745-A958-4015-00B3-9796167FC87E}"/>
                  </a:ext>
                </a:extLst>
              </p:cNvPr>
              <p:cNvSpPr txBox="1"/>
              <p:nvPr/>
            </p:nvSpPr>
            <p:spPr>
              <a:xfrm>
                <a:off x="3313155" y="4167158"/>
                <a:ext cx="255198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000" dirty="0">
                    <a:solidFill>
                      <a:schemeClr val="bg1">
                        <a:lumMod val="75000"/>
                      </a:schemeClr>
                    </a:solidFill>
                  </a:rPr>
                  <a:t>0</a:t>
                </a:r>
                <a:endParaRPr lang="zh-CN" altLang="en-US" sz="1000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</p:grpSp>
        <p:cxnSp>
          <p:nvCxnSpPr>
            <p:cNvPr id="61" name="直接箭头连接符 60">
              <a:extLst>
                <a:ext uri="{FF2B5EF4-FFF2-40B4-BE49-F238E27FC236}">
                  <a16:creationId xmlns:a16="http://schemas.microsoft.com/office/drawing/2014/main" id="{229CCBD4-0BB3-BBEC-7AC7-2980C3D8ED9E}"/>
                </a:ext>
              </a:extLst>
            </p:cNvPr>
            <p:cNvCxnSpPr/>
            <p:nvPr/>
          </p:nvCxnSpPr>
          <p:spPr bwMode="auto">
            <a:xfrm>
              <a:off x="3584729" y="3365071"/>
              <a:ext cx="318903" cy="0"/>
            </a:xfrm>
            <a:prstGeom prst="straightConnector1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</p:spPr>
        </p:cxnSp>
        <p:cxnSp>
          <p:nvCxnSpPr>
            <p:cNvPr id="66" name="直接箭头连接符 65">
              <a:extLst>
                <a:ext uri="{FF2B5EF4-FFF2-40B4-BE49-F238E27FC236}">
                  <a16:creationId xmlns:a16="http://schemas.microsoft.com/office/drawing/2014/main" id="{80FDBBD3-3FC5-3724-C88E-7CE0E1BAFE3C}"/>
                </a:ext>
              </a:extLst>
            </p:cNvPr>
            <p:cNvCxnSpPr/>
            <p:nvPr/>
          </p:nvCxnSpPr>
          <p:spPr bwMode="auto">
            <a:xfrm>
              <a:off x="4235524" y="3365071"/>
              <a:ext cx="318903" cy="0"/>
            </a:xfrm>
            <a:prstGeom prst="straightConnector1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</p:spPr>
        </p:cxnSp>
      </p:grpSp>
      <p:grpSp>
        <p:nvGrpSpPr>
          <p:cNvPr id="96" name="组合 95">
            <a:extLst>
              <a:ext uri="{FF2B5EF4-FFF2-40B4-BE49-F238E27FC236}">
                <a16:creationId xmlns:a16="http://schemas.microsoft.com/office/drawing/2014/main" id="{F9A88ECB-9701-75F9-A233-A3431EBC7F9E}"/>
              </a:ext>
            </a:extLst>
          </p:cNvPr>
          <p:cNvGrpSpPr/>
          <p:nvPr/>
        </p:nvGrpSpPr>
        <p:grpSpPr>
          <a:xfrm>
            <a:off x="8322275" y="2222906"/>
            <a:ext cx="3427306" cy="3158260"/>
            <a:chOff x="1339850" y="2374464"/>
            <a:chExt cx="3919004" cy="3611360"/>
          </a:xfrm>
        </p:grpSpPr>
        <p:grpSp>
          <p:nvGrpSpPr>
            <p:cNvPr id="97" name="组合 96">
              <a:extLst>
                <a:ext uri="{FF2B5EF4-FFF2-40B4-BE49-F238E27FC236}">
                  <a16:creationId xmlns:a16="http://schemas.microsoft.com/office/drawing/2014/main" id="{36AB7204-AEA5-12BB-0A55-A39525709D56}"/>
                </a:ext>
              </a:extLst>
            </p:cNvPr>
            <p:cNvGrpSpPr/>
            <p:nvPr/>
          </p:nvGrpSpPr>
          <p:grpSpPr>
            <a:xfrm>
              <a:off x="1339850" y="2374464"/>
              <a:ext cx="3919004" cy="3611360"/>
              <a:chOff x="1102783" y="2841824"/>
              <a:chExt cx="3919004" cy="3611360"/>
            </a:xfrm>
          </p:grpSpPr>
          <p:grpSp>
            <p:nvGrpSpPr>
              <p:cNvPr id="100" name="组合 99">
                <a:extLst>
                  <a:ext uri="{FF2B5EF4-FFF2-40B4-BE49-F238E27FC236}">
                    <a16:creationId xmlns:a16="http://schemas.microsoft.com/office/drawing/2014/main" id="{849AEE08-8C6A-0225-E9AA-E605EF769C0C}"/>
                  </a:ext>
                </a:extLst>
              </p:cNvPr>
              <p:cNvGrpSpPr/>
              <p:nvPr/>
            </p:nvGrpSpPr>
            <p:grpSpPr>
              <a:xfrm>
                <a:off x="1102783" y="2841824"/>
                <a:ext cx="3919004" cy="3611360"/>
                <a:chOff x="1102783" y="2841824"/>
                <a:chExt cx="3919004" cy="3611360"/>
              </a:xfrm>
            </p:grpSpPr>
            <p:sp>
              <p:nvSpPr>
                <p:cNvPr id="102" name="文本框 101">
                  <a:extLst>
                    <a:ext uri="{FF2B5EF4-FFF2-40B4-BE49-F238E27FC236}">
                      <a16:creationId xmlns:a16="http://schemas.microsoft.com/office/drawing/2014/main" id="{B237915F-8F6C-32B5-B5DA-0B45B6A85F99}"/>
                    </a:ext>
                  </a:extLst>
                </p:cNvPr>
                <p:cNvSpPr txBox="1"/>
                <p:nvPr/>
              </p:nvSpPr>
              <p:spPr>
                <a:xfrm>
                  <a:off x="3307975" y="4468964"/>
                  <a:ext cx="255198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000" dirty="0">
                      <a:solidFill>
                        <a:srgbClr val="FF0000"/>
                      </a:solidFill>
                    </a:rPr>
                    <a:t>1</a:t>
                  </a:r>
                  <a:endParaRPr lang="zh-CN" altLang="en-US" sz="1000" dirty="0">
                    <a:solidFill>
                      <a:srgbClr val="FF0000"/>
                    </a:solidFill>
                  </a:endParaRPr>
                </a:p>
              </p:txBody>
            </p:sp>
            <p:grpSp>
              <p:nvGrpSpPr>
                <p:cNvPr id="103" name="组合 102">
                  <a:extLst>
                    <a:ext uri="{FF2B5EF4-FFF2-40B4-BE49-F238E27FC236}">
                      <a16:creationId xmlns:a16="http://schemas.microsoft.com/office/drawing/2014/main" id="{8C67E3DE-9908-C2FE-8D76-599E4BF9C8E8}"/>
                    </a:ext>
                  </a:extLst>
                </p:cNvPr>
                <p:cNvGrpSpPr/>
                <p:nvPr/>
              </p:nvGrpSpPr>
              <p:grpSpPr>
                <a:xfrm>
                  <a:off x="1102783" y="2841824"/>
                  <a:ext cx="3919004" cy="3611360"/>
                  <a:chOff x="1102783" y="2841824"/>
                  <a:chExt cx="3919004" cy="3611360"/>
                </a:xfrm>
              </p:grpSpPr>
              <p:grpSp>
                <p:nvGrpSpPr>
                  <p:cNvPr id="104" name="组合 103">
                    <a:extLst>
                      <a:ext uri="{FF2B5EF4-FFF2-40B4-BE49-F238E27FC236}">
                        <a16:creationId xmlns:a16="http://schemas.microsoft.com/office/drawing/2014/main" id="{72EE59EA-C9C5-0FAF-5F16-FC3CAE56D3BD}"/>
                      </a:ext>
                    </a:extLst>
                  </p:cNvPr>
                  <p:cNvGrpSpPr/>
                  <p:nvPr/>
                </p:nvGrpSpPr>
                <p:grpSpPr>
                  <a:xfrm>
                    <a:off x="1102783" y="2841824"/>
                    <a:ext cx="3919004" cy="3611360"/>
                    <a:chOff x="1102783" y="2841824"/>
                    <a:chExt cx="3919004" cy="3611360"/>
                  </a:xfrm>
                </p:grpSpPr>
                <p:grpSp>
                  <p:nvGrpSpPr>
                    <p:cNvPr id="109" name="组合 108">
                      <a:extLst>
                        <a:ext uri="{FF2B5EF4-FFF2-40B4-BE49-F238E27FC236}">
                          <a16:creationId xmlns:a16="http://schemas.microsoft.com/office/drawing/2014/main" id="{D7CEF6CD-D200-1EA5-D6CE-CD4144E05B8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643235" y="3267494"/>
                      <a:ext cx="2378552" cy="2643993"/>
                      <a:chOff x="2643235" y="3267494"/>
                      <a:chExt cx="2378552" cy="2643993"/>
                    </a:xfrm>
                  </p:grpSpPr>
                  <p:grpSp>
                    <p:nvGrpSpPr>
                      <p:cNvPr id="122" name="组合 121">
                        <a:extLst>
                          <a:ext uri="{FF2B5EF4-FFF2-40B4-BE49-F238E27FC236}">
                            <a16:creationId xmlns:a16="http://schemas.microsoft.com/office/drawing/2014/main" id="{A3F285DE-9582-4453-1729-80DD5A8404F9}"/>
                          </a:ext>
                        </a:extLst>
                      </p:cNvPr>
                      <p:cNvGrpSpPr/>
                      <p:nvPr/>
                    </p:nvGrpSpPr>
                    <p:grpSpPr>
                      <a:xfrm rot="16200000">
                        <a:off x="2510514" y="3400215"/>
                        <a:ext cx="2643993" cy="2378552"/>
                        <a:chOff x="1806087" y="3095413"/>
                        <a:chExt cx="2643993" cy="2378552"/>
                      </a:xfrm>
                    </p:grpSpPr>
                    <p:sp>
                      <p:nvSpPr>
                        <p:cNvPr id="125" name="梯形 124">
                          <a:extLst>
                            <a:ext uri="{FF2B5EF4-FFF2-40B4-BE49-F238E27FC236}">
                              <a16:creationId xmlns:a16="http://schemas.microsoft.com/office/drawing/2014/main" id="{1996F38E-F390-C660-D223-3258A547AD62}"/>
                            </a:ext>
                          </a:extLst>
                        </p:cNvPr>
                        <p:cNvSpPr/>
                        <p:nvPr/>
                      </p:nvSpPr>
                      <p:spPr bwMode="auto">
                        <a:xfrm>
                          <a:off x="3339253" y="4769538"/>
                          <a:ext cx="1110827" cy="704427"/>
                        </a:xfrm>
                        <a:prstGeom prst="trapezoid">
                          <a:avLst/>
                        </a:prstGeom>
                        <a:solidFill>
                          <a:srgbClr val="99CCFF"/>
                        </a:solidFill>
                        <a:ln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>
                      </p:spPr>
                      <p:txBody>
                        <a:bodyPr vert="horz" wrap="none" lIns="91440" tIns="45720" rIns="91440" bIns="45720" numCol="1" rtlCol="0" anchor="ctr" anchorCtr="0" compatLnSpc="1"/>
                        <a:lstStyle/>
                        <a:p>
                          <a:pPr marL="342900" marR="0" indent="-342900" algn="ctr" defTabSz="914400" rtl="0" eaLnBrk="1" fontAlgn="base" latinLnBrk="0" hangingPunct="1">
                            <a:lnSpc>
                              <a:spcPct val="8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bg2"/>
                            </a:buClr>
                            <a:buSzPct val="75000"/>
                            <a:buFont typeface="Wingdings" panose="05000000000000000000" pitchFamily="2" charset="2"/>
                            <a:buChar char="n"/>
                          </a:pPr>
                          <a:endParaRPr kumimoji="0" lang="zh-CN" altLang="en-US" sz="18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sym typeface="Symbol" panose="05050102010706020507" pitchFamily="18" charset="2"/>
                          </a:endParaRPr>
                        </a:p>
                      </p:txBody>
                    </p:sp>
                    <p:sp>
                      <p:nvSpPr>
                        <p:cNvPr id="126" name="梯形 125">
                          <a:extLst>
                            <a:ext uri="{FF2B5EF4-FFF2-40B4-BE49-F238E27FC236}">
                              <a16:creationId xmlns:a16="http://schemas.microsoft.com/office/drawing/2014/main" id="{E3C1017A-E6B2-6D64-F6AB-9205279BC0FF}"/>
                            </a:ext>
                          </a:extLst>
                        </p:cNvPr>
                        <p:cNvSpPr/>
                        <p:nvPr/>
                      </p:nvSpPr>
                      <p:spPr bwMode="auto">
                        <a:xfrm rot="10800000">
                          <a:off x="3339253" y="3095413"/>
                          <a:ext cx="1110827" cy="704427"/>
                        </a:xfrm>
                        <a:prstGeom prst="trapezoid">
                          <a:avLst/>
                        </a:prstGeom>
                        <a:solidFill>
                          <a:srgbClr val="99CCFF"/>
                        </a:solidFill>
                        <a:ln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>
                      </p:spPr>
                      <p:txBody>
                        <a:bodyPr vert="horz" wrap="none" lIns="91440" tIns="45720" rIns="91440" bIns="45720" numCol="1" rtlCol="0" anchor="ctr" anchorCtr="0" compatLnSpc="1"/>
                        <a:lstStyle/>
                        <a:p>
                          <a:pPr marL="342900" marR="0" indent="-342900" algn="ctr" defTabSz="914400" rtl="0" eaLnBrk="1" fontAlgn="base" latinLnBrk="0" hangingPunct="1">
                            <a:lnSpc>
                              <a:spcPct val="8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bg2"/>
                            </a:buClr>
                            <a:buSzPct val="75000"/>
                            <a:buFont typeface="Wingdings" panose="05000000000000000000" pitchFamily="2" charset="2"/>
                            <a:buChar char="n"/>
                          </a:pPr>
                          <a:endParaRPr kumimoji="0" lang="zh-CN" altLang="en-US" sz="18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sym typeface="Symbol" panose="05050102010706020507" pitchFamily="18" charset="2"/>
                          </a:endParaRPr>
                        </a:p>
                      </p:txBody>
                    </p:sp>
                    <p:sp>
                      <p:nvSpPr>
                        <p:cNvPr id="127" name="梯形 126">
                          <a:extLst>
                            <a:ext uri="{FF2B5EF4-FFF2-40B4-BE49-F238E27FC236}">
                              <a16:creationId xmlns:a16="http://schemas.microsoft.com/office/drawing/2014/main" id="{A58DC873-38F7-471D-7579-80D82552E1AF}"/>
                            </a:ext>
                          </a:extLst>
                        </p:cNvPr>
                        <p:cNvSpPr/>
                        <p:nvPr/>
                      </p:nvSpPr>
                      <p:spPr bwMode="auto">
                        <a:xfrm rot="10800000">
                          <a:off x="1806087" y="3095414"/>
                          <a:ext cx="1110827" cy="704427"/>
                        </a:xfrm>
                        <a:prstGeom prst="trapezoid">
                          <a:avLst/>
                        </a:prstGeom>
                        <a:solidFill>
                          <a:srgbClr val="99CCFF"/>
                        </a:solidFill>
                        <a:ln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>
                      </p:spPr>
                      <p:txBody>
                        <a:bodyPr vert="horz" wrap="none" lIns="91440" tIns="45720" rIns="91440" bIns="45720" numCol="1" rtlCol="0" anchor="ctr" anchorCtr="0" compatLnSpc="1"/>
                        <a:lstStyle/>
                        <a:p>
                          <a:pPr marL="342900" marR="0" indent="-342900" algn="ctr" defTabSz="914400" rtl="0" eaLnBrk="1" fontAlgn="base" latinLnBrk="0" hangingPunct="1">
                            <a:lnSpc>
                              <a:spcPct val="8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bg2"/>
                            </a:buClr>
                            <a:buSzPct val="75000"/>
                            <a:buFont typeface="Wingdings" panose="05000000000000000000" pitchFamily="2" charset="2"/>
                            <a:buChar char="n"/>
                          </a:pPr>
                          <a:endParaRPr kumimoji="0" lang="zh-CN" altLang="en-US" sz="18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sym typeface="Symbol" panose="05050102010706020507" pitchFamily="18" charset="2"/>
                          </a:endParaRPr>
                        </a:p>
                      </p:txBody>
                    </p:sp>
                    <p:sp>
                      <p:nvSpPr>
                        <p:cNvPr id="128" name="矩形 127">
                          <a:extLst>
                            <a:ext uri="{FF2B5EF4-FFF2-40B4-BE49-F238E27FC236}">
                              <a16:creationId xmlns:a16="http://schemas.microsoft.com/office/drawing/2014/main" id="{0BAE31BD-9E15-7CE7-5CA9-39934EB4E7CA}"/>
                            </a:ext>
                          </a:extLst>
                        </p:cNvPr>
                        <p:cNvSpPr/>
                        <p:nvPr/>
                      </p:nvSpPr>
                      <p:spPr bwMode="auto">
                        <a:xfrm>
                          <a:off x="3508586" y="4118743"/>
                          <a:ext cx="772160" cy="331893"/>
                        </a:xfrm>
                        <a:prstGeom prst="rect">
                          <a:avLst/>
                        </a:prstGeom>
                        <a:solidFill>
                          <a:srgbClr val="99CCFF"/>
                        </a:solidFill>
                        <a:ln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>
                      </p:spPr>
                      <p:txBody>
                        <a:bodyPr vert="horz" wrap="none" lIns="91440" tIns="45720" rIns="91440" bIns="45720" numCol="1" rtlCol="0" anchor="ctr" anchorCtr="0" compatLnSpc="1"/>
                        <a:lstStyle/>
                        <a:p>
                          <a:pPr marL="342900" marR="0" indent="-342900" algn="ctr" defTabSz="914400" rtl="0" eaLnBrk="1" fontAlgn="base" latinLnBrk="0" hangingPunct="1">
                            <a:lnSpc>
                              <a:spcPct val="8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bg2"/>
                            </a:buClr>
                            <a:buSzPct val="75000"/>
                            <a:buFont typeface="Wingdings" panose="05000000000000000000" pitchFamily="2" charset="2"/>
                            <a:buChar char="n"/>
                          </a:pPr>
                          <a:endParaRPr kumimoji="0" lang="zh-CN" altLang="en-US" sz="18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sym typeface="Symbol" panose="05050102010706020507" pitchFamily="18" charset="2"/>
                          </a:endParaRPr>
                        </a:p>
                      </p:txBody>
                    </p:sp>
                  </p:grpSp>
                  <p:cxnSp>
                    <p:nvCxnSpPr>
                      <p:cNvPr id="123" name="直接箭头连接符 122">
                        <a:extLst>
                          <a:ext uri="{FF2B5EF4-FFF2-40B4-BE49-F238E27FC236}">
                            <a16:creationId xmlns:a16="http://schemas.microsoft.com/office/drawing/2014/main" id="{D3FE3735-DFD7-0460-2AF5-40A39C37A21B}"/>
                          </a:ext>
                        </a:extLst>
                      </p:cNvPr>
                      <p:cNvCxnSpPr>
                        <a:cxnSpLocks/>
                        <a:stCxn id="126" idx="3"/>
                        <a:endCxn id="125" idx="1"/>
                      </p:cNvCxnSpPr>
                      <p:nvPr/>
                    </p:nvCxnSpPr>
                    <p:spPr bwMode="auto">
                      <a:xfrm>
                        <a:off x="2995448" y="4290269"/>
                        <a:ext cx="1674126" cy="0"/>
                      </a:xfrm>
                      <a:prstGeom prst="straightConnector1">
                        <a:avLst/>
                      </a:prstGeom>
                      <a:noFill/>
                      <a:ln w="9525" cap="flat" cmpd="sng" algn="ctr">
                        <a:solidFill>
                          <a:schemeClr val="bg1">
                            <a:lumMod val="75000"/>
                          </a:schemeClr>
                        </a:solidFill>
                        <a:prstDash val="sysDot"/>
                        <a:round/>
                        <a:headEnd type="none" w="med" len="med"/>
                        <a:tailEnd type="triangle"/>
                      </a:ln>
                    </p:spPr>
                  </p:cxnSp>
                  <p:cxnSp>
                    <p:nvCxnSpPr>
                      <p:cNvPr id="124" name="连接符: 肘形 123">
                        <a:extLst>
                          <a:ext uri="{FF2B5EF4-FFF2-40B4-BE49-F238E27FC236}">
                            <a16:creationId xmlns:a16="http://schemas.microsoft.com/office/drawing/2014/main" id="{E7FF7481-F963-E5F1-6D12-C19EE2E033AC}"/>
                          </a:ext>
                        </a:extLst>
                      </p:cNvPr>
                      <p:cNvCxnSpPr>
                        <a:stCxn id="127" idx="1"/>
                        <a:endCxn id="125" idx="1"/>
                      </p:cNvCxnSpPr>
                      <p:nvPr/>
                    </p:nvCxnSpPr>
                    <p:spPr bwMode="auto">
                      <a:xfrm rot="5400000" flipH="1" flipV="1">
                        <a:off x="3533289" y="3752430"/>
                        <a:ext cx="598445" cy="1674125"/>
                      </a:xfrm>
                      <a:prstGeom prst="bentConnector3">
                        <a:avLst/>
                      </a:prstGeom>
                      <a:noFill/>
                      <a:ln w="9525" cap="flat" cmpd="sng" algn="ctr">
                        <a:solidFill>
                          <a:srgbClr val="FF0000"/>
                        </a:solidFill>
                        <a:prstDash val="solid"/>
                        <a:round/>
                        <a:headEnd type="none" w="med" len="med"/>
                        <a:tailEnd type="triangle"/>
                      </a:ln>
                    </p:spPr>
                  </p:cxnSp>
                </p:grpSp>
                <p:grpSp>
                  <p:nvGrpSpPr>
                    <p:cNvPr id="110" name="组合 109">
                      <a:extLst>
                        <a:ext uri="{FF2B5EF4-FFF2-40B4-BE49-F238E27FC236}">
                          <a16:creationId xmlns:a16="http://schemas.microsoft.com/office/drawing/2014/main" id="{27EEE450-83F7-A3DE-23F1-176786EE00D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102783" y="3822909"/>
                      <a:ext cx="1540453" cy="1533166"/>
                      <a:chOff x="1102783" y="3822909"/>
                      <a:chExt cx="1540453" cy="1533166"/>
                    </a:xfrm>
                  </p:grpSpPr>
                  <p:sp>
                    <p:nvSpPr>
                      <p:cNvPr id="119" name="文本框 118">
                        <a:extLst>
                          <a:ext uri="{FF2B5EF4-FFF2-40B4-BE49-F238E27FC236}">
                            <a16:creationId xmlns:a16="http://schemas.microsoft.com/office/drawing/2014/main" id="{6272079D-19FF-D488-8F47-E4C7061AE772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102783" y="4290269"/>
                        <a:ext cx="777777" cy="577081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 algn="ctr"/>
                        <a:r>
                          <a:rPr lang="en-US" altLang="zh-CN" sz="1050" dirty="0"/>
                          <a:t>Noise</a:t>
                        </a:r>
                      </a:p>
                      <a:p>
                        <a:pPr algn="ctr"/>
                        <a:r>
                          <a:rPr lang="en-US" altLang="zh-CN" sz="1050" dirty="0"/>
                          <a:t>+</a:t>
                        </a:r>
                      </a:p>
                      <a:p>
                        <a:pPr algn="ctr"/>
                        <a:r>
                          <a:rPr lang="en-US" altLang="zh-CN" sz="1050" dirty="0" err="1"/>
                          <a:t>Img_cond</a:t>
                        </a:r>
                        <a:endParaRPr lang="zh-CN" altLang="en-US" sz="1050" dirty="0"/>
                      </a:p>
                    </p:txBody>
                  </p:sp>
                  <p:cxnSp>
                    <p:nvCxnSpPr>
                      <p:cNvPr id="120" name="连接符: 肘形 119">
                        <a:extLst>
                          <a:ext uri="{FF2B5EF4-FFF2-40B4-BE49-F238E27FC236}">
                            <a16:creationId xmlns:a16="http://schemas.microsoft.com/office/drawing/2014/main" id="{A372FFF4-8AE2-AAB9-6240-F1382FA108BE}"/>
                          </a:ext>
                        </a:extLst>
                      </p:cNvPr>
                      <p:cNvCxnSpPr>
                        <a:stCxn id="119" idx="3"/>
                        <a:endCxn id="127" idx="2"/>
                      </p:cNvCxnSpPr>
                      <p:nvPr/>
                    </p:nvCxnSpPr>
                    <p:spPr bwMode="auto">
                      <a:xfrm>
                        <a:off x="1880560" y="4578810"/>
                        <a:ext cx="762676" cy="777265"/>
                      </a:xfrm>
                      <a:prstGeom prst="bentConnector3">
                        <a:avLst/>
                      </a:prstGeom>
                      <a:noFill/>
                      <a:ln w="952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triangle"/>
                      </a:ln>
                    </p:spPr>
                  </p:cxnSp>
                  <p:cxnSp>
                    <p:nvCxnSpPr>
                      <p:cNvPr id="121" name="连接符: 肘形 120">
                        <a:extLst>
                          <a:ext uri="{FF2B5EF4-FFF2-40B4-BE49-F238E27FC236}">
                            <a16:creationId xmlns:a16="http://schemas.microsoft.com/office/drawing/2014/main" id="{446FC2EF-8F18-4158-D4D5-35D392177DEC}"/>
                          </a:ext>
                        </a:extLst>
                      </p:cNvPr>
                      <p:cNvCxnSpPr>
                        <a:stCxn id="119" idx="3"/>
                        <a:endCxn id="126" idx="2"/>
                      </p:cNvCxnSpPr>
                      <p:nvPr/>
                    </p:nvCxnSpPr>
                    <p:spPr bwMode="auto">
                      <a:xfrm flipV="1">
                        <a:off x="1880560" y="3822909"/>
                        <a:ext cx="762675" cy="755901"/>
                      </a:xfrm>
                      <a:prstGeom prst="bentConnector3">
                        <a:avLst/>
                      </a:prstGeom>
                      <a:noFill/>
                      <a:ln w="952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triangle"/>
                      </a:ln>
                    </p:spPr>
                  </p:cxnSp>
                </p:grpSp>
                <p:grpSp>
                  <p:nvGrpSpPr>
                    <p:cNvPr id="111" name="组合 110">
                      <a:extLst>
                        <a:ext uri="{FF2B5EF4-FFF2-40B4-BE49-F238E27FC236}">
                          <a16:creationId xmlns:a16="http://schemas.microsoft.com/office/drawing/2014/main" id="{64DE8CCB-9C79-9BC0-B150-A261BD3D96E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671732" y="2841824"/>
                      <a:ext cx="2997842" cy="595005"/>
                      <a:chOff x="1671732" y="2841824"/>
                      <a:chExt cx="2997842" cy="595005"/>
                    </a:xfrm>
                  </p:grpSpPr>
                  <p:sp>
                    <p:nvSpPr>
                      <p:cNvPr id="115" name="文本框 114">
                        <a:extLst>
                          <a:ext uri="{FF2B5EF4-FFF2-40B4-BE49-F238E27FC236}">
                            <a16:creationId xmlns:a16="http://schemas.microsoft.com/office/drawing/2014/main" id="{A6BBAE40-8CFB-339A-E634-BECC32737E02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671732" y="2841824"/>
                        <a:ext cx="854721" cy="246221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altLang="zh-CN" sz="1000" u="sng" dirty="0"/>
                          <a:t>“instruction”</a:t>
                        </a:r>
                        <a:endParaRPr lang="zh-CN" altLang="en-US" sz="1000" u="sng" dirty="0"/>
                      </a:p>
                    </p:txBody>
                  </p:sp>
                  <p:cxnSp>
                    <p:nvCxnSpPr>
                      <p:cNvPr id="116" name="连接符: 肘形 115">
                        <a:extLst>
                          <a:ext uri="{FF2B5EF4-FFF2-40B4-BE49-F238E27FC236}">
                            <a16:creationId xmlns:a16="http://schemas.microsoft.com/office/drawing/2014/main" id="{E2E43EAE-4598-F5FA-165B-B3799CCEC256}"/>
                          </a:ext>
                        </a:extLst>
                      </p:cNvPr>
                      <p:cNvCxnSpPr>
                        <a:cxnSpLocks/>
                        <a:endCxn id="125" idx="3"/>
                      </p:cNvCxnSpPr>
                      <p:nvPr/>
                    </p:nvCxnSpPr>
                    <p:spPr bwMode="auto">
                      <a:xfrm>
                        <a:off x="2526453" y="2964935"/>
                        <a:ext cx="2143121" cy="390613"/>
                      </a:xfrm>
                      <a:prstGeom prst="bentConnector2">
                        <a:avLst/>
                      </a:prstGeom>
                      <a:noFill/>
                      <a:ln w="952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triangle"/>
                      </a:ln>
                    </p:spPr>
                  </p:cxnSp>
                  <p:cxnSp>
                    <p:nvCxnSpPr>
                      <p:cNvPr id="117" name="连接符: 肘形 116">
                        <a:extLst>
                          <a:ext uri="{FF2B5EF4-FFF2-40B4-BE49-F238E27FC236}">
                            <a16:creationId xmlns:a16="http://schemas.microsoft.com/office/drawing/2014/main" id="{9EF518B8-774D-16C2-11A6-7B2FC7F22F0D}"/>
                          </a:ext>
                        </a:extLst>
                      </p:cNvPr>
                      <p:cNvCxnSpPr>
                        <a:cxnSpLocks/>
                        <a:stCxn id="115" idx="3"/>
                        <a:endCxn id="126" idx="1"/>
                      </p:cNvCxnSpPr>
                      <p:nvPr/>
                    </p:nvCxnSpPr>
                    <p:spPr bwMode="auto">
                      <a:xfrm>
                        <a:off x="2526453" y="2964935"/>
                        <a:ext cx="468995" cy="390613"/>
                      </a:xfrm>
                      <a:prstGeom prst="bentConnector2">
                        <a:avLst/>
                      </a:prstGeom>
                      <a:noFill/>
                      <a:ln w="952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triangle"/>
                      </a:ln>
                    </p:spPr>
                  </p:cxnSp>
                  <p:cxnSp>
                    <p:nvCxnSpPr>
                      <p:cNvPr id="118" name="连接符: 肘形 117">
                        <a:extLst>
                          <a:ext uri="{FF2B5EF4-FFF2-40B4-BE49-F238E27FC236}">
                            <a16:creationId xmlns:a16="http://schemas.microsoft.com/office/drawing/2014/main" id="{9B4AF4B5-197E-1489-885B-CD6529A6DA78}"/>
                          </a:ext>
                        </a:extLst>
                      </p:cNvPr>
                      <p:cNvCxnSpPr>
                        <a:cxnSpLocks/>
                        <a:stCxn id="115" idx="3"/>
                        <a:endCxn id="128" idx="3"/>
                      </p:cNvCxnSpPr>
                      <p:nvPr/>
                    </p:nvCxnSpPr>
                    <p:spPr bwMode="auto">
                      <a:xfrm>
                        <a:off x="2526453" y="2964935"/>
                        <a:ext cx="1306059" cy="471894"/>
                      </a:xfrm>
                      <a:prstGeom prst="bentConnector2">
                        <a:avLst/>
                      </a:prstGeom>
                      <a:noFill/>
                      <a:ln w="952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triangle"/>
                      </a:ln>
                    </p:spPr>
                  </p:cxnSp>
                </p:grpSp>
                <p:grpSp>
                  <p:nvGrpSpPr>
                    <p:cNvPr id="112" name="组合 111">
                      <a:extLst>
                        <a:ext uri="{FF2B5EF4-FFF2-40B4-BE49-F238E27FC236}">
                          <a16:creationId xmlns:a16="http://schemas.microsoft.com/office/drawing/2014/main" id="{4F8899A2-31AD-3C15-AA02-3745D46DB26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706879" y="5823435"/>
                      <a:ext cx="1288570" cy="629749"/>
                      <a:chOff x="1706879" y="5823435"/>
                      <a:chExt cx="1288570" cy="629749"/>
                    </a:xfrm>
                  </p:grpSpPr>
                  <p:sp>
                    <p:nvSpPr>
                      <p:cNvPr id="113" name="文本框 112">
                        <a:extLst>
                          <a:ext uri="{FF2B5EF4-FFF2-40B4-BE49-F238E27FC236}">
                            <a16:creationId xmlns:a16="http://schemas.microsoft.com/office/drawing/2014/main" id="{0FF3F3A6-DDCE-30F8-2039-D88CF02FC501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706879" y="6206963"/>
                        <a:ext cx="611065" cy="246221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altLang="zh-CN" sz="1000" u="sng" dirty="0">
                            <a:solidFill>
                              <a:srgbClr val="FF0000"/>
                            </a:solidFill>
                          </a:rPr>
                          <a:t>“object”</a:t>
                        </a:r>
                        <a:endParaRPr lang="zh-CN" altLang="en-US" sz="1000" u="sng" dirty="0">
                          <a:solidFill>
                            <a:srgbClr val="FF0000"/>
                          </a:solidFill>
                        </a:endParaRPr>
                      </a:p>
                    </p:txBody>
                  </p:sp>
                  <p:cxnSp>
                    <p:nvCxnSpPr>
                      <p:cNvPr id="114" name="连接符: 肘形 113">
                        <a:extLst>
                          <a:ext uri="{FF2B5EF4-FFF2-40B4-BE49-F238E27FC236}">
                            <a16:creationId xmlns:a16="http://schemas.microsoft.com/office/drawing/2014/main" id="{219C8855-5729-F898-8C94-235476034546}"/>
                          </a:ext>
                        </a:extLst>
                      </p:cNvPr>
                      <p:cNvCxnSpPr>
                        <a:stCxn id="113" idx="3"/>
                        <a:endCxn id="127" idx="3"/>
                      </p:cNvCxnSpPr>
                      <p:nvPr/>
                    </p:nvCxnSpPr>
                    <p:spPr bwMode="auto">
                      <a:xfrm flipV="1">
                        <a:off x="2317944" y="5823435"/>
                        <a:ext cx="677505" cy="506639"/>
                      </a:xfrm>
                      <a:prstGeom prst="bentConnector2">
                        <a:avLst/>
                      </a:prstGeom>
                      <a:noFill/>
                      <a:ln w="952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triangle"/>
                      </a:ln>
                    </p:spPr>
                  </p:cxnSp>
                </p:grpSp>
              </p:grpSp>
              <p:sp>
                <p:nvSpPr>
                  <p:cNvPr id="105" name="文本框 104">
                    <a:extLst>
                      <a:ext uri="{FF2B5EF4-FFF2-40B4-BE49-F238E27FC236}">
                        <a16:creationId xmlns:a16="http://schemas.microsoft.com/office/drawing/2014/main" id="{9EE14C61-9A9E-8EBB-2680-E3B9AE481489}"/>
                      </a:ext>
                    </a:extLst>
                  </p:cNvPr>
                  <p:cNvSpPr txBox="1"/>
                  <p:nvPr/>
                </p:nvSpPr>
                <p:spPr>
                  <a:xfrm>
                    <a:off x="2827045" y="3634882"/>
                    <a:ext cx="466794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dirty="0"/>
                      <a:t>E1</a:t>
                    </a:r>
                    <a:endParaRPr lang="zh-CN" altLang="en-US" dirty="0"/>
                  </a:p>
                </p:txBody>
              </p:sp>
              <p:sp>
                <p:nvSpPr>
                  <p:cNvPr id="106" name="文本框 105">
                    <a:extLst>
                      <a:ext uri="{FF2B5EF4-FFF2-40B4-BE49-F238E27FC236}">
                        <a16:creationId xmlns:a16="http://schemas.microsoft.com/office/drawing/2014/main" id="{7B9814C8-2B8A-06D4-D6D2-9D0B1DEE8926}"/>
                      </a:ext>
                    </a:extLst>
                  </p:cNvPr>
                  <p:cNvSpPr txBox="1"/>
                  <p:nvPr/>
                </p:nvSpPr>
                <p:spPr>
                  <a:xfrm>
                    <a:off x="2828139" y="5171409"/>
                    <a:ext cx="466794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dirty="0"/>
                      <a:t>E2</a:t>
                    </a:r>
                    <a:endParaRPr lang="zh-CN" altLang="en-US" dirty="0"/>
                  </a:p>
                </p:txBody>
              </p:sp>
              <p:sp>
                <p:nvSpPr>
                  <p:cNvPr id="107" name="文本框 106">
                    <a:extLst>
                      <a:ext uri="{FF2B5EF4-FFF2-40B4-BE49-F238E27FC236}">
                        <a16:creationId xmlns:a16="http://schemas.microsoft.com/office/drawing/2014/main" id="{1B82EFD7-95EA-7A0E-05C0-360BE53DF264}"/>
                      </a:ext>
                    </a:extLst>
                  </p:cNvPr>
                  <p:cNvSpPr txBox="1"/>
                  <p:nvPr/>
                </p:nvSpPr>
                <p:spPr>
                  <a:xfrm>
                    <a:off x="4500296" y="3640232"/>
                    <a:ext cx="351378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dirty="0"/>
                      <a:t>D</a:t>
                    </a:r>
                    <a:endParaRPr lang="zh-CN" altLang="en-US" dirty="0"/>
                  </a:p>
                </p:txBody>
              </p:sp>
              <p:sp>
                <p:nvSpPr>
                  <p:cNvPr id="108" name="文本框 107">
                    <a:extLst>
                      <a:ext uri="{FF2B5EF4-FFF2-40B4-BE49-F238E27FC236}">
                        <a16:creationId xmlns:a16="http://schemas.microsoft.com/office/drawing/2014/main" id="{C3543EC7-3E08-2536-77FA-74682AF65CD3}"/>
                      </a:ext>
                    </a:extLst>
                  </p:cNvPr>
                  <p:cNvSpPr txBox="1"/>
                  <p:nvPr/>
                </p:nvSpPr>
                <p:spPr>
                  <a:xfrm>
                    <a:off x="3663234" y="3634882"/>
                    <a:ext cx="37702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dirty="0"/>
                      <a:t>M</a:t>
                    </a:r>
                    <a:endParaRPr lang="zh-CN" altLang="en-US" dirty="0"/>
                  </a:p>
                </p:txBody>
              </p:sp>
            </p:grpSp>
          </p:grpSp>
          <p:sp>
            <p:nvSpPr>
              <p:cNvPr id="101" name="文本框 100">
                <a:extLst>
                  <a:ext uri="{FF2B5EF4-FFF2-40B4-BE49-F238E27FC236}">
                    <a16:creationId xmlns:a16="http://schemas.microsoft.com/office/drawing/2014/main" id="{43167C55-4BB6-DD71-AAD9-6AF8A22C5230}"/>
                  </a:ext>
                </a:extLst>
              </p:cNvPr>
              <p:cNvSpPr txBox="1"/>
              <p:nvPr/>
            </p:nvSpPr>
            <p:spPr>
              <a:xfrm>
                <a:off x="3313155" y="4167158"/>
                <a:ext cx="255198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000" dirty="0">
                    <a:solidFill>
                      <a:schemeClr val="bg1">
                        <a:lumMod val="75000"/>
                      </a:schemeClr>
                    </a:solidFill>
                  </a:rPr>
                  <a:t>0</a:t>
                </a:r>
                <a:endParaRPr lang="zh-CN" altLang="en-US" sz="1000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</p:grpSp>
        <p:cxnSp>
          <p:nvCxnSpPr>
            <p:cNvPr id="98" name="直接箭头连接符 97">
              <a:extLst>
                <a:ext uri="{FF2B5EF4-FFF2-40B4-BE49-F238E27FC236}">
                  <a16:creationId xmlns:a16="http://schemas.microsoft.com/office/drawing/2014/main" id="{1593C1BF-364D-58D9-4C39-163468E740CA}"/>
                </a:ext>
              </a:extLst>
            </p:cNvPr>
            <p:cNvCxnSpPr/>
            <p:nvPr/>
          </p:nvCxnSpPr>
          <p:spPr bwMode="auto">
            <a:xfrm>
              <a:off x="3584729" y="3365071"/>
              <a:ext cx="318903" cy="0"/>
            </a:xfrm>
            <a:prstGeom prst="straightConnector1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</p:spPr>
        </p:cxnSp>
        <p:cxnSp>
          <p:nvCxnSpPr>
            <p:cNvPr id="99" name="直接箭头连接符 98">
              <a:extLst>
                <a:ext uri="{FF2B5EF4-FFF2-40B4-BE49-F238E27FC236}">
                  <a16:creationId xmlns:a16="http://schemas.microsoft.com/office/drawing/2014/main" id="{CA8596B3-0561-D91C-103C-C9EA7D60B612}"/>
                </a:ext>
              </a:extLst>
            </p:cNvPr>
            <p:cNvCxnSpPr/>
            <p:nvPr/>
          </p:nvCxnSpPr>
          <p:spPr bwMode="auto">
            <a:xfrm>
              <a:off x="4235524" y="3365071"/>
              <a:ext cx="318903" cy="0"/>
            </a:xfrm>
            <a:prstGeom prst="straightConnector1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</p:spPr>
        </p:cxnSp>
      </p:grpSp>
      <p:sp>
        <p:nvSpPr>
          <p:cNvPr id="130" name="文本框 129">
            <a:extLst>
              <a:ext uri="{FF2B5EF4-FFF2-40B4-BE49-F238E27FC236}">
                <a16:creationId xmlns:a16="http://schemas.microsoft.com/office/drawing/2014/main" id="{F85D89A1-70F6-A7A2-A6BA-91CCDCC17139}"/>
              </a:ext>
            </a:extLst>
          </p:cNvPr>
          <p:cNvSpPr txBox="1"/>
          <p:nvPr/>
        </p:nvSpPr>
        <p:spPr>
          <a:xfrm>
            <a:off x="10472053" y="4241616"/>
            <a:ext cx="1697901" cy="369332"/>
          </a:xfrm>
          <a:prstGeom prst="rect">
            <a:avLst/>
          </a:prstGeom>
          <a:solidFill>
            <a:srgbClr val="FF7C80"/>
          </a:solidFill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CN" dirty="0"/>
              <a:t>Motion Module</a:t>
            </a:r>
            <a:endParaRPr lang="zh-CN" altLang="en-US" dirty="0"/>
          </a:p>
        </p:txBody>
      </p:sp>
      <p:sp>
        <p:nvSpPr>
          <p:cNvPr id="131" name="文本框 130">
            <a:extLst>
              <a:ext uri="{FF2B5EF4-FFF2-40B4-BE49-F238E27FC236}">
                <a16:creationId xmlns:a16="http://schemas.microsoft.com/office/drawing/2014/main" id="{73002DC7-E3B9-561B-38D0-98AE5A486622}"/>
              </a:ext>
            </a:extLst>
          </p:cNvPr>
          <p:cNvSpPr txBox="1"/>
          <p:nvPr/>
        </p:nvSpPr>
        <p:spPr>
          <a:xfrm>
            <a:off x="2171700" y="5267708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Baseline</a:t>
            </a:r>
            <a:endParaRPr lang="zh-CN" altLang="en-US" dirty="0"/>
          </a:p>
        </p:txBody>
      </p:sp>
      <p:sp>
        <p:nvSpPr>
          <p:cNvPr id="132" name="文本框 131">
            <a:extLst>
              <a:ext uri="{FF2B5EF4-FFF2-40B4-BE49-F238E27FC236}">
                <a16:creationId xmlns:a16="http://schemas.microsoft.com/office/drawing/2014/main" id="{4490A41C-B691-0CF4-2492-4F1240879571}"/>
              </a:ext>
            </a:extLst>
          </p:cNvPr>
          <p:cNvSpPr txBox="1"/>
          <p:nvPr/>
        </p:nvSpPr>
        <p:spPr>
          <a:xfrm>
            <a:off x="5807526" y="5452374"/>
            <a:ext cx="16385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Spatial 100ep</a:t>
            </a:r>
            <a:endParaRPr lang="zh-CN" altLang="en-US" dirty="0"/>
          </a:p>
        </p:txBody>
      </p:sp>
      <p:sp>
        <p:nvSpPr>
          <p:cNvPr id="133" name="文本框 132">
            <a:extLst>
              <a:ext uri="{FF2B5EF4-FFF2-40B4-BE49-F238E27FC236}">
                <a16:creationId xmlns:a16="http://schemas.microsoft.com/office/drawing/2014/main" id="{3E74C262-B06D-88B2-0CBF-724F4286ACB5}"/>
              </a:ext>
            </a:extLst>
          </p:cNvPr>
          <p:cNvSpPr txBox="1"/>
          <p:nvPr/>
        </p:nvSpPr>
        <p:spPr>
          <a:xfrm>
            <a:off x="9924565" y="5452374"/>
            <a:ext cx="17540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Temporal 10ep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620308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039D993-BD85-354E-FEFB-B260381F3EC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C6B2C4F-975D-40AF-9203-CD9202CF4CB0}" type="slidenum">
              <a:rPr lang="en-US" smtClean="0"/>
              <a:t>11</a:t>
            </a:fld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AE834A2E-0265-7BD3-C83E-47173AB458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9363" y="177800"/>
            <a:ext cx="10479087" cy="658813"/>
          </a:xfrm>
        </p:spPr>
        <p:txBody>
          <a:bodyPr/>
          <a:lstStyle/>
          <a:p>
            <a:r>
              <a:rPr lang="en-US" altLang="zh-CN" sz="3200" dirty="0"/>
              <a:t>Control Shortcut——Segment Finetuning</a:t>
            </a:r>
            <a:endParaRPr lang="zh-CN" altLang="en-US" sz="32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98865BF-C9C7-4D6C-22B9-01D6A40BBC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2784" y="1347788"/>
            <a:ext cx="10479616" cy="5095875"/>
          </a:xfrm>
        </p:spPr>
        <p:txBody>
          <a:bodyPr/>
          <a:lstStyle/>
          <a:p>
            <a:r>
              <a:rPr lang="en-US" altLang="zh-CN" dirty="0"/>
              <a:t>Variant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226D824A-3C46-3D7F-1614-5A08B77DC185}"/>
              </a:ext>
            </a:extLst>
          </p:cNvPr>
          <p:cNvGrpSpPr/>
          <p:nvPr/>
        </p:nvGrpSpPr>
        <p:grpSpPr>
          <a:xfrm>
            <a:off x="1002744" y="2228801"/>
            <a:ext cx="3496935" cy="1832106"/>
            <a:chOff x="1260229" y="2387830"/>
            <a:chExt cx="3998625" cy="2094951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0F92C310-F93C-8B64-0BFD-FF64EE10B7F0}"/>
                </a:ext>
              </a:extLst>
            </p:cNvPr>
            <p:cNvGrpSpPr/>
            <p:nvPr/>
          </p:nvGrpSpPr>
          <p:grpSpPr>
            <a:xfrm>
              <a:off x="1260229" y="2387830"/>
              <a:ext cx="3998625" cy="2094951"/>
              <a:chOff x="1023162" y="2855190"/>
              <a:chExt cx="3998625" cy="2094951"/>
            </a:xfrm>
          </p:grpSpPr>
          <p:grpSp>
            <p:nvGrpSpPr>
              <p:cNvPr id="8" name="组合 7">
                <a:extLst>
                  <a:ext uri="{FF2B5EF4-FFF2-40B4-BE49-F238E27FC236}">
                    <a16:creationId xmlns:a16="http://schemas.microsoft.com/office/drawing/2014/main" id="{8D03122E-2CD8-E3ED-FBB3-BE598F4F142F}"/>
                  </a:ext>
                </a:extLst>
              </p:cNvPr>
              <p:cNvGrpSpPr/>
              <p:nvPr/>
            </p:nvGrpSpPr>
            <p:grpSpPr>
              <a:xfrm>
                <a:off x="1023162" y="2855190"/>
                <a:ext cx="3998625" cy="2094951"/>
                <a:chOff x="1023162" y="2855190"/>
                <a:chExt cx="3998625" cy="2094951"/>
              </a:xfrm>
            </p:grpSpPr>
            <p:grpSp>
              <p:nvGrpSpPr>
                <p:cNvPr id="10" name="组合 9">
                  <a:extLst>
                    <a:ext uri="{FF2B5EF4-FFF2-40B4-BE49-F238E27FC236}">
                      <a16:creationId xmlns:a16="http://schemas.microsoft.com/office/drawing/2014/main" id="{67537E80-8A8A-D566-926F-A22136D3AE91}"/>
                    </a:ext>
                  </a:extLst>
                </p:cNvPr>
                <p:cNvGrpSpPr/>
                <p:nvPr/>
              </p:nvGrpSpPr>
              <p:grpSpPr>
                <a:xfrm>
                  <a:off x="1023162" y="2855190"/>
                  <a:ext cx="3998625" cy="2094951"/>
                  <a:chOff x="1023162" y="2855190"/>
                  <a:chExt cx="3998625" cy="2094951"/>
                </a:xfrm>
              </p:grpSpPr>
              <p:grpSp>
                <p:nvGrpSpPr>
                  <p:cNvPr id="15" name="组合 14">
                    <a:extLst>
                      <a:ext uri="{FF2B5EF4-FFF2-40B4-BE49-F238E27FC236}">
                        <a16:creationId xmlns:a16="http://schemas.microsoft.com/office/drawing/2014/main" id="{54299ED9-5AF8-05AF-934C-89A3E7B2C247}"/>
                      </a:ext>
                    </a:extLst>
                  </p:cNvPr>
                  <p:cNvGrpSpPr/>
                  <p:nvPr/>
                </p:nvGrpSpPr>
                <p:grpSpPr>
                  <a:xfrm>
                    <a:off x="2643235" y="3267494"/>
                    <a:ext cx="2378552" cy="1110827"/>
                    <a:chOff x="2643235" y="3267494"/>
                    <a:chExt cx="2378552" cy="1110827"/>
                  </a:xfrm>
                </p:grpSpPr>
                <p:grpSp>
                  <p:nvGrpSpPr>
                    <p:cNvPr id="24" name="组合 23">
                      <a:extLst>
                        <a:ext uri="{FF2B5EF4-FFF2-40B4-BE49-F238E27FC236}">
                          <a16:creationId xmlns:a16="http://schemas.microsoft.com/office/drawing/2014/main" id="{4110801A-7CB2-6DE3-9DA5-138BFED87B61}"/>
                        </a:ext>
                      </a:extLst>
                    </p:cNvPr>
                    <p:cNvGrpSpPr/>
                    <p:nvPr/>
                  </p:nvGrpSpPr>
                  <p:grpSpPr>
                    <a:xfrm rot="16200000">
                      <a:off x="3277097" y="2633632"/>
                      <a:ext cx="1110827" cy="2378552"/>
                      <a:chOff x="3339253" y="3095413"/>
                      <a:chExt cx="1110827" cy="2378552"/>
                    </a:xfrm>
                  </p:grpSpPr>
                  <p:sp>
                    <p:nvSpPr>
                      <p:cNvPr id="26" name="梯形 25">
                        <a:extLst>
                          <a:ext uri="{FF2B5EF4-FFF2-40B4-BE49-F238E27FC236}">
                            <a16:creationId xmlns:a16="http://schemas.microsoft.com/office/drawing/2014/main" id="{7CF06A17-0F24-4B6F-80C9-74CF0A21F48B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3339253" y="4769538"/>
                        <a:ext cx="1110827" cy="704427"/>
                      </a:xfrm>
                      <a:prstGeom prst="trapezoid">
                        <a:avLst/>
                      </a:prstGeom>
                      <a:solidFill>
                        <a:srgbClr val="99CCFF"/>
                      </a:solidFill>
                      <a:ln w="952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  <p:txBody>
                      <a:bodyPr vert="horz" wrap="none" lIns="91440" tIns="45720" rIns="91440" bIns="45720" numCol="1" rtlCol="0" anchor="ctr" anchorCtr="0" compatLnSpc="1"/>
                      <a:lstStyle/>
                      <a:p>
                        <a:pPr marL="342900" marR="0" indent="-342900" algn="ctr" defTabSz="914400" rtl="0" eaLnBrk="1" fontAlgn="base" latinLnBrk="0" hangingPunct="1">
                          <a:lnSpc>
                            <a:spcPct val="8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bg2"/>
                          </a:buClr>
                          <a:buSzPct val="75000"/>
                          <a:buFont typeface="Wingdings" panose="05000000000000000000" pitchFamily="2" charset="2"/>
                          <a:buChar char="n"/>
                        </a:pPr>
                        <a:endPara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sym typeface="Symbol" panose="05050102010706020507" pitchFamily="18" charset="2"/>
                        </a:endParaRPr>
                      </a:p>
                    </p:txBody>
                  </p:sp>
                  <p:sp>
                    <p:nvSpPr>
                      <p:cNvPr id="27" name="梯形 26">
                        <a:extLst>
                          <a:ext uri="{FF2B5EF4-FFF2-40B4-BE49-F238E27FC236}">
                            <a16:creationId xmlns:a16="http://schemas.microsoft.com/office/drawing/2014/main" id="{C25E18BC-DDC4-0590-D8C3-DA574F94451C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 rot="10800000">
                        <a:off x="3339253" y="3095413"/>
                        <a:ext cx="1110827" cy="704427"/>
                      </a:xfrm>
                      <a:prstGeom prst="trapezoid">
                        <a:avLst/>
                      </a:prstGeom>
                      <a:solidFill>
                        <a:srgbClr val="99CCFF"/>
                      </a:solidFill>
                      <a:ln w="952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  <p:txBody>
                      <a:bodyPr vert="horz" wrap="none" lIns="91440" tIns="45720" rIns="91440" bIns="45720" numCol="1" rtlCol="0" anchor="ctr" anchorCtr="0" compatLnSpc="1"/>
                      <a:lstStyle/>
                      <a:p>
                        <a:pPr marL="342900" marR="0" indent="-342900" algn="ctr" defTabSz="914400" rtl="0" eaLnBrk="1" fontAlgn="base" latinLnBrk="0" hangingPunct="1">
                          <a:lnSpc>
                            <a:spcPct val="8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bg2"/>
                          </a:buClr>
                          <a:buSzPct val="75000"/>
                          <a:buFont typeface="Wingdings" panose="05000000000000000000" pitchFamily="2" charset="2"/>
                          <a:buChar char="n"/>
                        </a:pPr>
                        <a:endPara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sym typeface="Symbol" panose="05050102010706020507" pitchFamily="18" charset="2"/>
                        </a:endParaRPr>
                      </a:p>
                    </p:txBody>
                  </p:sp>
                  <p:sp>
                    <p:nvSpPr>
                      <p:cNvPr id="28" name="矩形 27">
                        <a:extLst>
                          <a:ext uri="{FF2B5EF4-FFF2-40B4-BE49-F238E27FC236}">
                            <a16:creationId xmlns:a16="http://schemas.microsoft.com/office/drawing/2014/main" id="{BBFA5B0A-2D58-7ACF-65A5-E1FE689E7263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3508586" y="4118743"/>
                        <a:ext cx="772160" cy="331893"/>
                      </a:xfrm>
                      <a:prstGeom prst="rect">
                        <a:avLst/>
                      </a:prstGeom>
                      <a:solidFill>
                        <a:srgbClr val="99CCFF"/>
                      </a:solidFill>
                      <a:ln w="952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  <p:txBody>
                      <a:bodyPr vert="horz" wrap="none" lIns="91440" tIns="45720" rIns="91440" bIns="45720" numCol="1" rtlCol="0" anchor="ctr" anchorCtr="0" compatLnSpc="1"/>
                      <a:lstStyle/>
                      <a:p>
                        <a:pPr marL="342900" marR="0" indent="-342900" algn="ctr" defTabSz="914400" rtl="0" eaLnBrk="1" fontAlgn="base" latinLnBrk="0" hangingPunct="1">
                          <a:lnSpc>
                            <a:spcPct val="8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bg2"/>
                          </a:buClr>
                          <a:buSzPct val="75000"/>
                          <a:buFont typeface="Wingdings" panose="05000000000000000000" pitchFamily="2" charset="2"/>
                          <a:buChar char="n"/>
                        </a:pPr>
                        <a:endPara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sym typeface="Symbol" panose="05050102010706020507" pitchFamily="18" charset="2"/>
                        </a:endParaRPr>
                      </a:p>
                    </p:txBody>
                  </p:sp>
                </p:grpSp>
                <p:cxnSp>
                  <p:nvCxnSpPr>
                    <p:cNvPr id="25" name="直接箭头连接符 24">
                      <a:extLst>
                        <a:ext uri="{FF2B5EF4-FFF2-40B4-BE49-F238E27FC236}">
                          <a16:creationId xmlns:a16="http://schemas.microsoft.com/office/drawing/2014/main" id="{CFECEB01-5BB0-8B6C-4F2B-2167407D29F9}"/>
                        </a:ext>
                      </a:extLst>
                    </p:cNvPr>
                    <p:cNvCxnSpPr>
                      <a:cxnSpLocks/>
                      <a:stCxn id="27" idx="3"/>
                      <a:endCxn id="26" idx="1"/>
                    </p:cNvCxnSpPr>
                    <p:nvPr/>
                  </p:nvCxnSpPr>
                  <p:spPr bwMode="auto">
                    <a:xfrm>
                      <a:off x="2995448" y="4290269"/>
                      <a:ext cx="1674126" cy="0"/>
                    </a:xfrm>
                    <a:prstGeom prst="straightConnector1">
                      <a:avLst/>
                    </a:prstGeom>
                    <a:ln>
                      <a:headEnd type="none" w="med" len="med"/>
                      <a:tailEnd type="triangle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16" name="组合 15">
                    <a:extLst>
                      <a:ext uri="{FF2B5EF4-FFF2-40B4-BE49-F238E27FC236}">
                        <a16:creationId xmlns:a16="http://schemas.microsoft.com/office/drawing/2014/main" id="{8E3A03F2-693F-8CD0-1666-6E735E334E39}"/>
                      </a:ext>
                    </a:extLst>
                  </p:cNvPr>
                  <p:cNvGrpSpPr/>
                  <p:nvPr/>
                </p:nvGrpSpPr>
                <p:grpSpPr>
                  <a:xfrm>
                    <a:off x="1023162" y="3822909"/>
                    <a:ext cx="1620073" cy="1127232"/>
                    <a:chOff x="1023162" y="3822909"/>
                    <a:chExt cx="1620073" cy="1127232"/>
                  </a:xfrm>
                </p:grpSpPr>
                <p:sp>
                  <p:nvSpPr>
                    <p:cNvPr id="22" name="文本框 21">
                      <a:extLst>
                        <a:ext uri="{FF2B5EF4-FFF2-40B4-BE49-F238E27FC236}">
                          <a16:creationId xmlns:a16="http://schemas.microsoft.com/office/drawing/2014/main" id="{1C776B63-0E1E-F55F-9998-3E49FAD86B1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023162" y="4290269"/>
                      <a:ext cx="937020" cy="659872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altLang="zh-CN" sz="1050" dirty="0"/>
                        <a:t>Noise</a:t>
                      </a:r>
                    </a:p>
                    <a:p>
                      <a:pPr algn="ctr"/>
                      <a:r>
                        <a:rPr lang="en-US" altLang="zh-CN" sz="1050" dirty="0"/>
                        <a:t>+</a:t>
                      </a:r>
                    </a:p>
                    <a:p>
                      <a:pPr algn="ctr"/>
                      <a:r>
                        <a:rPr lang="en-US" altLang="zh-CN" sz="1050" b="1" dirty="0" err="1">
                          <a:solidFill>
                            <a:srgbClr val="7030A0"/>
                          </a:solidFill>
                        </a:rPr>
                        <a:t>Img_cond</a:t>
                      </a:r>
                      <a:endParaRPr lang="zh-CN" altLang="en-US" sz="1050" b="1" dirty="0">
                        <a:solidFill>
                          <a:srgbClr val="7030A0"/>
                        </a:solidFill>
                      </a:endParaRPr>
                    </a:p>
                  </p:txBody>
                </p:sp>
                <p:cxnSp>
                  <p:nvCxnSpPr>
                    <p:cNvPr id="23" name="连接符: 肘形 22">
                      <a:extLst>
                        <a:ext uri="{FF2B5EF4-FFF2-40B4-BE49-F238E27FC236}">
                          <a16:creationId xmlns:a16="http://schemas.microsoft.com/office/drawing/2014/main" id="{3F9D31DC-8A78-E4E3-E05E-308DFEE6D504}"/>
                        </a:ext>
                      </a:extLst>
                    </p:cNvPr>
                    <p:cNvCxnSpPr>
                      <a:stCxn id="22" idx="3"/>
                      <a:endCxn id="27" idx="2"/>
                    </p:cNvCxnSpPr>
                    <p:nvPr/>
                  </p:nvCxnSpPr>
                  <p:spPr bwMode="auto">
                    <a:xfrm flipV="1">
                      <a:off x="1960181" y="3822909"/>
                      <a:ext cx="683054" cy="797296"/>
                    </a:xfrm>
                    <a:prstGeom prst="bentConnector3">
                      <a:avLst/>
                    </a:prstGeom>
                    <a:noFill/>
                    <a:ln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triangle"/>
                    </a:ln>
                  </p:spPr>
                </p:cxnSp>
              </p:grpSp>
              <p:grpSp>
                <p:nvGrpSpPr>
                  <p:cNvPr id="17" name="组合 16">
                    <a:extLst>
                      <a:ext uri="{FF2B5EF4-FFF2-40B4-BE49-F238E27FC236}">
                        <a16:creationId xmlns:a16="http://schemas.microsoft.com/office/drawing/2014/main" id="{57BA4578-EBA9-D40A-BADD-39AB26E6E289}"/>
                      </a:ext>
                    </a:extLst>
                  </p:cNvPr>
                  <p:cNvGrpSpPr/>
                  <p:nvPr/>
                </p:nvGrpSpPr>
                <p:grpSpPr>
                  <a:xfrm>
                    <a:off x="1274594" y="2855190"/>
                    <a:ext cx="3394980" cy="581639"/>
                    <a:chOff x="1274594" y="2855190"/>
                    <a:chExt cx="3394980" cy="581639"/>
                  </a:xfrm>
                </p:grpSpPr>
                <p:sp>
                  <p:nvSpPr>
                    <p:cNvPr id="18" name="文本框 17">
                      <a:extLst>
                        <a:ext uri="{FF2B5EF4-FFF2-40B4-BE49-F238E27FC236}">
                          <a16:creationId xmlns:a16="http://schemas.microsoft.com/office/drawing/2014/main" id="{B9400C88-8870-FC65-7D61-A17E91E7C9B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274594" y="2855190"/>
                      <a:ext cx="1114819" cy="281545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altLang="zh-CN" sz="1000" b="1" u="sng" dirty="0">
                          <a:solidFill>
                            <a:srgbClr val="7030A0"/>
                          </a:solidFill>
                        </a:rPr>
                        <a:t>“instruction”</a:t>
                      </a:r>
                      <a:endParaRPr lang="zh-CN" altLang="en-US" sz="1000" b="1" u="sng" dirty="0">
                        <a:solidFill>
                          <a:srgbClr val="7030A0"/>
                        </a:solidFill>
                      </a:endParaRPr>
                    </a:p>
                  </p:txBody>
                </p:sp>
                <p:cxnSp>
                  <p:nvCxnSpPr>
                    <p:cNvPr id="19" name="连接符: 肘形 18">
                      <a:extLst>
                        <a:ext uri="{FF2B5EF4-FFF2-40B4-BE49-F238E27FC236}">
                          <a16:creationId xmlns:a16="http://schemas.microsoft.com/office/drawing/2014/main" id="{DF45E0CA-42B6-1AEE-6468-26CA776500C4}"/>
                        </a:ext>
                      </a:extLst>
                    </p:cNvPr>
                    <p:cNvCxnSpPr>
                      <a:cxnSpLocks/>
                      <a:stCxn id="18" idx="3"/>
                      <a:endCxn id="26" idx="3"/>
                    </p:cNvCxnSpPr>
                    <p:nvPr/>
                  </p:nvCxnSpPr>
                  <p:spPr bwMode="auto">
                    <a:xfrm>
                      <a:off x="2389413" y="2995963"/>
                      <a:ext cx="2280161" cy="359586"/>
                    </a:xfrm>
                    <a:prstGeom prst="bentConnector2">
                      <a:avLst/>
                    </a:prstGeom>
                    <a:noFill/>
                    <a:ln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triangle"/>
                    </a:ln>
                  </p:spPr>
                </p:cxnSp>
                <p:cxnSp>
                  <p:nvCxnSpPr>
                    <p:cNvPr id="20" name="连接符: 肘形 19">
                      <a:extLst>
                        <a:ext uri="{FF2B5EF4-FFF2-40B4-BE49-F238E27FC236}">
                          <a16:creationId xmlns:a16="http://schemas.microsoft.com/office/drawing/2014/main" id="{22B78742-8AE8-2185-C592-9C89685BC80F}"/>
                        </a:ext>
                      </a:extLst>
                    </p:cNvPr>
                    <p:cNvCxnSpPr>
                      <a:cxnSpLocks/>
                      <a:stCxn id="18" idx="3"/>
                      <a:endCxn id="27" idx="1"/>
                    </p:cNvCxnSpPr>
                    <p:nvPr/>
                  </p:nvCxnSpPr>
                  <p:spPr bwMode="auto">
                    <a:xfrm>
                      <a:off x="2389413" y="2995963"/>
                      <a:ext cx="606034" cy="359586"/>
                    </a:xfrm>
                    <a:prstGeom prst="bentConnector2">
                      <a:avLst/>
                    </a:prstGeom>
                    <a:noFill/>
                    <a:ln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triangle"/>
                    </a:ln>
                  </p:spPr>
                </p:cxnSp>
                <p:cxnSp>
                  <p:nvCxnSpPr>
                    <p:cNvPr id="21" name="连接符: 肘形 20">
                      <a:extLst>
                        <a:ext uri="{FF2B5EF4-FFF2-40B4-BE49-F238E27FC236}">
                          <a16:creationId xmlns:a16="http://schemas.microsoft.com/office/drawing/2014/main" id="{984B65A9-E5D1-11DB-9C19-D02F101A92DA}"/>
                        </a:ext>
                      </a:extLst>
                    </p:cNvPr>
                    <p:cNvCxnSpPr>
                      <a:cxnSpLocks/>
                      <a:stCxn id="18" idx="3"/>
                      <a:endCxn id="28" idx="3"/>
                    </p:cNvCxnSpPr>
                    <p:nvPr/>
                  </p:nvCxnSpPr>
                  <p:spPr bwMode="auto">
                    <a:xfrm>
                      <a:off x="2389413" y="2995963"/>
                      <a:ext cx="1443097" cy="440866"/>
                    </a:xfrm>
                    <a:prstGeom prst="bentConnector2">
                      <a:avLst/>
                    </a:prstGeom>
                    <a:noFill/>
                    <a:ln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triangle"/>
                    </a:ln>
                  </p:spPr>
                </p:cxnSp>
              </p:grpSp>
            </p:grpSp>
            <p:sp>
              <p:nvSpPr>
                <p:cNvPr id="11" name="文本框 10">
                  <a:extLst>
                    <a:ext uri="{FF2B5EF4-FFF2-40B4-BE49-F238E27FC236}">
                      <a16:creationId xmlns:a16="http://schemas.microsoft.com/office/drawing/2014/main" id="{F35C10BB-C713-3F8A-CA54-59E4D9D94ED5}"/>
                    </a:ext>
                  </a:extLst>
                </p:cNvPr>
                <p:cNvSpPr txBox="1"/>
                <p:nvPr/>
              </p:nvSpPr>
              <p:spPr>
                <a:xfrm>
                  <a:off x="2827045" y="3634882"/>
                  <a:ext cx="46679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dirty="0"/>
                    <a:t>E1</a:t>
                  </a:r>
                  <a:endParaRPr lang="zh-CN" altLang="en-US" dirty="0"/>
                </a:p>
              </p:txBody>
            </p:sp>
            <p:sp>
              <p:nvSpPr>
                <p:cNvPr id="12" name="文本框 11">
                  <a:extLst>
                    <a:ext uri="{FF2B5EF4-FFF2-40B4-BE49-F238E27FC236}">
                      <a16:creationId xmlns:a16="http://schemas.microsoft.com/office/drawing/2014/main" id="{0C019B53-00C0-C3AF-8C0F-8184B5561338}"/>
                    </a:ext>
                  </a:extLst>
                </p:cNvPr>
                <p:cNvSpPr txBox="1"/>
                <p:nvPr/>
              </p:nvSpPr>
              <p:spPr>
                <a:xfrm>
                  <a:off x="4500296" y="3640232"/>
                  <a:ext cx="35137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dirty="0"/>
                    <a:t>D</a:t>
                  </a:r>
                  <a:endParaRPr lang="zh-CN" altLang="en-US" dirty="0"/>
                </a:p>
              </p:txBody>
            </p:sp>
            <p:sp>
              <p:nvSpPr>
                <p:cNvPr id="13" name="文本框 12">
                  <a:extLst>
                    <a:ext uri="{FF2B5EF4-FFF2-40B4-BE49-F238E27FC236}">
                      <a16:creationId xmlns:a16="http://schemas.microsoft.com/office/drawing/2014/main" id="{EAB3404F-7F6A-AFD6-1234-BFF629E5BB53}"/>
                    </a:ext>
                  </a:extLst>
                </p:cNvPr>
                <p:cNvSpPr txBox="1"/>
                <p:nvPr/>
              </p:nvSpPr>
              <p:spPr>
                <a:xfrm>
                  <a:off x="3663234" y="3634882"/>
                  <a:ext cx="37702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dirty="0"/>
                    <a:t>M</a:t>
                  </a:r>
                  <a:endParaRPr lang="zh-CN" altLang="en-US" dirty="0"/>
                </a:p>
              </p:txBody>
            </p:sp>
          </p:grpSp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D6121440-CDF4-EB7C-4D0D-4F2D505DD64B}"/>
                  </a:ext>
                </a:extLst>
              </p:cNvPr>
              <p:cNvSpPr txBox="1"/>
              <p:nvPr/>
            </p:nvSpPr>
            <p:spPr>
              <a:xfrm>
                <a:off x="3313155" y="4167158"/>
                <a:ext cx="255198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000" dirty="0"/>
                  <a:t>1</a:t>
                </a:r>
                <a:endParaRPr lang="zh-CN" altLang="en-US" sz="1000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</p:grpSp>
        <p:cxnSp>
          <p:nvCxnSpPr>
            <p:cNvPr id="6" name="直接箭头连接符 5">
              <a:extLst>
                <a:ext uri="{FF2B5EF4-FFF2-40B4-BE49-F238E27FC236}">
                  <a16:creationId xmlns:a16="http://schemas.microsoft.com/office/drawing/2014/main" id="{7EF56104-3555-F999-BD4B-4125A109661A}"/>
                </a:ext>
              </a:extLst>
            </p:cNvPr>
            <p:cNvCxnSpPr/>
            <p:nvPr/>
          </p:nvCxnSpPr>
          <p:spPr bwMode="auto">
            <a:xfrm>
              <a:off x="3584729" y="3365071"/>
              <a:ext cx="318903" cy="0"/>
            </a:xfrm>
            <a:prstGeom prst="straightConnector1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</p:spPr>
        </p:cxnSp>
        <p:cxnSp>
          <p:nvCxnSpPr>
            <p:cNvPr id="7" name="直接箭头连接符 6">
              <a:extLst>
                <a:ext uri="{FF2B5EF4-FFF2-40B4-BE49-F238E27FC236}">
                  <a16:creationId xmlns:a16="http://schemas.microsoft.com/office/drawing/2014/main" id="{07525F50-33EA-6200-2920-3CF81F259480}"/>
                </a:ext>
              </a:extLst>
            </p:cNvPr>
            <p:cNvCxnSpPr/>
            <p:nvPr/>
          </p:nvCxnSpPr>
          <p:spPr bwMode="auto">
            <a:xfrm>
              <a:off x="4235524" y="3365071"/>
              <a:ext cx="318903" cy="0"/>
            </a:xfrm>
            <a:prstGeom prst="straightConnector1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</p:spPr>
        </p:cxnSp>
      </p:grpSp>
      <p:grpSp>
        <p:nvGrpSpPr>
          <p:cNvPr id="96" name="组合 95">
            <a:extLst>
              <a:ext uri="{FF2B5EF4-FFF2-40B4-BE49-F238E27FC236}">
                <a16:creationId xmlns:a16="http://schemas.microsoft.com/office/drawing/2014/main" id="{F9A88ECB-9701-75F9-A233-A3431EBC7F9E}"/>
              </a:ext>
            </a:extLst>
          </p:cNvPr>
          <p:cNvGrpSpPr/>
          <p:nvPr/>
        </p:nvGrpSpPr>
        <p:grpSpPr>
          <a:xfrm>
            <a:off x="8252644" y="2254002"/>
            <a:ext cx="3496937" cy="3127164"/>
            <a:chOff x="1260229" y="2410021"/>
            <a:chExt cx="3998625" cy="3575803"/>
          </a:xfrm>
        </p:grpSpPr>
        <p:grpSp>
          <p:nvGrpSpPr>
            <p:cNvPr id="97" name="组合 96">
              <a:extLst>
                <a:ext uri="{FF2B5EF4-FFF2-40B4-BE49-F238E27FC236}">
                  <a16:creationId xmlns:a16="http://schemas.microsoft.com/office/drawing/2014/main" id="{36AB7204-AEA5-12BB-0A55-A39525709D56}"/>
                </a:ext>
              </a:extLst>
            </p:cNvPr>
            <p:cNvGrpSpPr/>
            <p:nvPr/>
          </p:nvGrpSpPr>
          <p:grpSpPr>
            <a:xfrm>
              <a:off x="1260229" y="2410021"/>
              <a:ext cx="3998625" cy="3575803"/>
              <a:chOff x="1023162" y="2877381"/>
              <a:chExt cx="3998625" cy="3575803"/>
            </a:xfrm>
          </p:grpSpPr>
          <p:grpSp>
            <p:nvGrpSpPr>
              <p:cNvPr id="100" name="组合 99">
                <a:extLst>
                  <a:ext uri="{FF2B5EF4-FFF2-40B4-BE49-F238E27FC236}">
                    <a16:creationId xmlns:a16="http://schemas.microsoft.com/office/drawing/2014/main" id="{849AEE08-8C6A-0225-E9AA-E605EF769C0C}"/>
                  </a:ext>
                </a:extLst>
              </p:cNvPr>
              <p:cNvGrpSpPr/>
              <p:nvPr/>
            </p:nvGrpSpPr>
            <p:grpSpPr>
              <a:xfrm>
                <a:off x="1023162" y="2877381"/>
                <a:ext cx="3998625" cy="3575803"/>
                <a:chOff x="1023162" y="2877381"/>
                <a:chExt cx="3998625" cy="3575803"/>
              </a:xfrm>
            </p:grpSpPr>
            <p:sp>
              <p:nvSpPr>
                <p:cNvPr id="102" name="文本框 101">
                  <a:extLst>
                    <a:ext uri="{FF2B5EF4-FFF2-40B4-BE49-F238E27FC236}">
                      <a16:creationId xmlns:a16="http://schemas.microsoft.com/office/drawing/2014/main" id="{B237915F-8F6C-32B5-B5DA-0B45B6A85F99}"/>
                    </a:ext>
                  </a:extLst>
                </p:cNvPr>
                <p:cNvSpPr txBox="1"/>
                <p:nvPr/>
              </p:nvSpPr>
              <p:spPr>
                <a:xfrm>
                  <a:off x="3307975" y="4468964"/>
                  <a:ext cx="255198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000" dirty="0">
                      <a:solidFill>
                        <a:srgbClr val="FF0000"/>
                      </a:solidFill>
                    </a:rPr>
                    <a:t>1</a:t>
                  </a:r>
                  <a:endParaRPr lang="zh-CN" altLang="en-US" sz="1000" dirty="0">
                    <a:solidFill>
                      <a:srgbClr val="FF0000"/>
                    </a:solidFill>
                  </a:endParaRPr>
                </a:p>
              </p:txBody>
            </p:sp>
            <p:grpSp>
              <p:nvGrpSpPr>
                <p:cNvPr id="103" name="组合 102">
                  <a:extLst>
                    <a:ext uri="{FF2B5EF4-FFF2-40B4-BE49-F238E27FC236}">
                      <a16:creationId xmlns:a16="http://schemas.microsoft.com/office/drawing/2014/main" id="{8C67E3DE-9908-C2FE-8D76-599E4BF9C8E8}"/>
                    </a:ext>
                  </a:extLst>
                </p:cNvPr>
                <p:cNvGrpSpPr/>
                <p:nvPr/>
              </p:nvGrpSpPr>
              <p:grpSpPr>
                <a:xfrm>
                  <a:off x="1023162" y="2877381"/>
                  <a:ext cx="3998625" cy="3575803"/>
                  <a:chOff x="1023162" y="2877381"/>
                  <a:chExt cx="3998625" cy="3575803"/>
                </a:xfrm>
              </p:grpSpPr>
              <p:grpSp>
                <p:nvGrpSpPr>
                  <p:cNvPr id="104" name="组合 103">
                    <a:extLst>
                      <a:ext uri="{FF2B5EF4-FFF2-40B4-BE49-F238E27FC236}">
                        <a16:creationId xmlns:a16="http://schemas.microsoft.com/office/drawing/2014/main" id="{72EE59EA-C9C5-0FAF-5F16-FC3CAE56D3BD}"/>
                      </a:ext>
                    </a:extLst>
                  </p:cNvPr>
                  <p:cNvGrpSpPr/>
                  <p:nvPr/>
                </p:nvGrpSpPr>
                <p:grpSpPr>
                  <a:xfrm>
                    <a:off x="1023162" y="2877381"/>
                    <a:ext cx="3998625" cy="3575803"/>
                    <a:chOff x="1023162" y="2877381"/>
                    <a:chExt cx="3998625" cy="3575803"/>
                  </a:xfrm>
                </p:grpSpPr>
                <p:grpSp>
                  <p:nvGrpSpPr>
                    <p:cNvPr id="109" name="组合 108">
                      <a:extLst>
                        <a:ext uri="{FF2B5EF4-FFF2-40B4-BE49-F238E27FC236}">
                          <a16:creationId xmlns:a16="http://schemas.microsoft.com/office/drawing/2014/main" id="{D7CEF6CD-D200-1EA5-D6CE-CD4144E05B8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643235" y="3267494"/>
                      <a:ext cx="2378552" cy="2643993"/>
                      <a:chOff x="2643235" y="3267494"/>
                      <a:chExt cx="2378552" cy="2643993"/>
                    </a:xfrm>
                  </p:grpSpPr>
                  <p:grpSp>
                    <p:nvGrpSpPr>
                      <p:cNvPr id="122" name="组合 121">
                        <a:extLst>
                          <a:ext uri="{FF2B5EF4-FFF2-40B4-BE49-F238E27FC236}">
                            <a16:creationId xmlns:a16="http://schemas.microsoft.com/office/drawing/2014/main" id="{A3F285DE-9582-4453-1729-80DD5A8404F9}"/>
                          </a:ext>
                        </a:extLst>
                      </p:cNvPr>
                      <p:cNvGrpSpPr/>
                      <p:nvPr/>
                    </p:nvGrpSpPr>
                    <p:grpSpPr>
                      <a:xfrm rot="16200000">
                        <a:off x="2510514" y="3400215"/>
                        <a:ext cx="2643993" cy="2378552"/>
                        <a:chOff x="1806087" y="3095413"/>
                        <a:chExt cx="2643993" cy="2378552"/>
                      </a:xfrm>
                    </p:grpSpPr>
                    <p:sp>
                      <p:nvSpPr>
                        <p:cNvPr id="125" name="梯形 124">
                          <a:extLst>
                            <a:ext uri="{FF2B5EF4-FFF2-40B4-BE49-F238E27FC236}">
                              <a16:creationId xmlns:a16="http://schemas.microsoft.com/office/drawing/2014/main" id="{1996F38E-F390-C660-D223-3258A547AD62}"/>
                            </a:ext>
                          </a:extLst>
                        </p:cNvPr>
                        <p:cNvSpPr/>
                        <p:nvPr/>
                      </p:nvSpPr>
                      <p:spPr bwMode="auto">
                        <a:xfrm>
                          <a:off x="3339253" y="4769538"/>
                          <a:ext cx="1110827" cy="704427"/>
                        </a:xfrm>
                        <a:prstGeom prst="trapezoid">
                          <a:avLst/>
                        </a:prstGeom>
                        <a:solidFill>
                          <a:srgbClr val="FF7C80"/>
                        </a:solidFill>
                        <a:ln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>
                      </p:spPr>
                      <p:txBody>
                        <a:bodyPr vert="horz" wrap="none" lIns="91440" tIns="45720" rIns="91440" bIns="45720" numCol="1" rtlCol="0" anchor="ctr" anchorCtr="0" compatLnSpc="1"/>
                        <a:lstStyle/>
                        <a:p>
                          <a:pPr marL="342900" marR="0" indent="-342900" algn="ctr" defTabSz="914400" rtl="0" eaLnBrk="1" fontAlgn="base" latinLnBrk="0" hangingPunct="1">
                            <a:lnSpc>
                              <a:spcPct val="8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bg2"/>
                            </a:buClr>
                            <a:buSzPct val="75000"/>
                            <a:buFont typeface="Wingdings" panose="05000000000000000000" pitchFamily="2" charset="2"/>
                            <a:buChar char="n"/>
                          </a:pPr>
                          <a:endParaRPr kumimoji="0" lang="zh-CN" altLang="en-US" sz="18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sym typeface="Symbol" panose="05050102010706020507" pitchFamily="18" charset="2"/>
                          </a:endParaRPr>
                        </a:p>
                      </p:txBody>
                    </p:sp>
                    <p:sp>
                      <p:nvSpPr>
                        <p:cNvPr id="126" name="梯形 125">
                          <a:extLst>
                            <a:ext uri="{FF2B5EF4-FFF2-40B4-BE49-F238E27FC236}">
                              <a16:creationId xmlns:a16="http://schemas.microsoft.com/office/drawing/2014/main" id="{E3C1017A-E6B2-6D64-F6AB-9205279BC0FF}"/>
                            </a:ext>
                          </a:extLst>
                        </p:cNvPr>
                        <p:cNvSpPr/>
                        <p:nvPr/>
                      </p:nvSpPr>
                      <p:spPr bwMode="auto">
                        <a:xfrm rot="10800000">
                          <a:off x="3339253" y="3095413"/>
                          <a:ext cx="1110827" cy="704427"/>
                        </a:xfrm>
                        <a:prstGeom prst="trapezoid">
                          <a:avLst/>
                        </a:prstGeom>
                        <a:solidFill>
                          <a:srgbClr val="FF7C80"/>
                        </a:solidFill>
                        <a:ln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>
                      </p:spPr>
                      <p:txBody>
                        <a:bodyPr vert="horz" wrap="none" lIns="91440" tIns="45720" rIns="91440" bIns="45720" numCol="1" rtlCol="0" anchor="ctr" anchorCtr="0" compatLnSpc="1"/>
                        <a:lstStyle/>
                        <a:p>
                          <a:pPr marL="342900" marR="0" indent="-342900" algn="ctr" defTabSz="914400" rtl="0" eaLnBrk="1" fontAlgn="base" latinLnBrk="0" hangingPunct="1">
                            <a:lnSpc>
                              <a:spcPct val="8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bg2"/>
                            </a:buClr>
                            <a:buSzPct val="75000"/>
                            <a:buFont typeface="Wingdings" panose="05000000000000000000" pitchFamily="2" charset="2"/>
                            <a:buChar char="n"/>
                          </a:pPr>
                          <a:endParaRPr kumimoji="0" lang="zh-CN" altLang="en-US" sz="18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sym typeface="Symbol" panose="05050102010706020507" pitchFamily="18" charset="2"/>
                          </a:endParaRPr>
                        </a:p>
                      </p:txBody>
                    </p:sp>
                    <p:sp>
                      <p:nvSpPr>
                        <p:cNvPr id="127" name="梯形 126">
                          <a:extLst>
                            <a:ext uri="{FF2B5EF4-FFF2-40B4-BE49-F238E27FC236}">
                              <a16:creationId xmlns:a16="http://schemas.microsoft.com/office/drawing/2014/main" id="{A58DC873-38F7-471D-7579-80D82552E1AF}"/>
                            </a:ext>
                          </a:extLst>
                        </p:cNvPr>
                        <p:cNvSpPr/>
                        <p:nvPr/>
                      </p:nvSpPr>
                      <p:spPr bwMode="auto">
                        <a:xfrm rot="10800000">
                          <a:off x="1806087" y="3095414"/>
                          <a:ext cx="1110827" cy="704427"/>
                        </a:xfrm>
                        <a:prstGeom prst="trapezoid">
                          <a:avLst/>
                        </a:prstGeom>
                        <a:solidFill>
                          <a:srgbClr val="FF7C80"/>
                        </a:solidFill>
                        <a:ln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>
                      </p:spPr>
                      <p:txBody>
                        <a:bodyPr vert="horz" wrap="none" lIns="91440" tIns="45720" rIns="91440" bIns="45720" numCol="1" rtlCol="0" anchor="ctr" anchorCtr="0" compatLnSpc="1"/>
                        <a:lstStyle/>
                        <a:p>
                          <a:pPr marL="342900" marR="0" indent="-342900" algn="ctr" defTabSz="914400" rtl="0" eaLnBrk="1" fontAlgn="base" latinLnBrk="0" hangingPunct="1">
                            <a:lnSpc>
                              <a:spcPct val="8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bg2"/>
                            </a:buClr>
                            <a:buSzPct val="75000"/>
                            <a:buFont typeface="Wingdings" panose="05000000000000000000" pitchFamily="2" charset="2"/>
                            <a:buChar char="n"/>
                          </a:pPr>
                          <a:endParaRPr kumimoji="0" lang="zh-CN" altLang="en-US" sz="18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sym typeface="Symbol" panose="05050102010706020507" pitchFamily="18" charset="2"/>
                          </a:endParaRPr>
                        </a:p>
                      </p:txBody>
                    </p:sp>
                    <p:sp>
                      <p:nvSpPr>
                        <p:cNvPr id="128" name="矩形 127">
                          <a:extLst>
                            <a:ext uri="{FF2B5EF4-FFF2-40B4-BE49-F238E27FC236}">
                              <a16:creationId xmlns:a16="http://schemas.microsoft.com/office/drawing/2014/main" id="{0BAE31BD-9E15-7CE7-5CA9-39934EB4E7CA}"/>
                            </a:ext>
                          </a:extLst>
                        </p:cNvPr>
                        <p:cNvSpPr/>
                        <p:nvPr/>
                      </p:nvSpPr>
                      <p:spPr bwMode="auto">
                        <a:xfrm>
                          <a:off x="3508586" y="4118743"/>
                          <a:ext cx="772160" cy="331893"/>
                        </a:xfrm>
                        <a:prstGeom prst="rect">
                          <a:avLst/>
                        </a:prstGeom>
                        <a:solidFill>
                          <a:srgbClr val="FF7C80"/>
                        </a:solidFill>
                        <a:ln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>
                      </p:spPr>
                      <p:txBody>
                        <a:bodyPr vert="horz" wrap="none" lIns="91440" tIns="45720" rIns="91440" bIns="45720" numCol="1" rtlCol="0" anchor="ctr" anchorCtr="0" compatLnSpc="1"/>
                        <a:lstStyle/>
                        <a:p>
                          <a:pPr marL="342900" marR="0" indent="-342900" algn="ctr" defTabSz="914400" rtl="0" eaLnBrk="1" fontAlgn="base" latinLnBrk="0" hangingPunct="1">
                            <a:lnSpc>
                              <a:spcPct val="8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bg2"/>
                            </a:buClr>
                            <a:buSzPct val="75000"/>
                            <a:buFont typeface="Wingdings" panose="05000000000000000000" pitchFamily="2" charset="2"/>
                            <a:buChar char="n"/>
                          </a:pPr>
                          <a:endParaRPr kumimoji="0" lang="zh-CN" altLang="en-US" sz="18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sym typeface="Symbol" panose="05050102010706020507" pitchFamily="18" charset="2"/>
                          </a:endParaRPr>
                        </a:p>
                      </p:txBody>
                    </p:sp>
                  </p:grpSp>
                  <p:cxnSp>
                    <p:nvCxnSpPr>
                      <p:cNvPr id="123" name="直接箭头连接符 122">
                        <a:extLst>
                          <a:ext uri="{FF2B5EF4-FFF2-40B4-BE49-F238E27FC236}">
                            <a16:creationId xmlns:a16="http://schemas.microsoft.com/office/drawing/2014/main" id="{D3FE3735-DFD7-0460-2AF5-40A39C37A21B}"/>
                          </a:ext>
                        </a:extLst>
                      </p:cNvPr>
                      <p:cNvCxnSpPr>
                        <a:cxnSpLocks/>
                        <a:stCxn id="126" idx="3"/>
                        <a:endCxn id="125" idx="1"/>
                      </p:cNvCxnSpPr>
                      <p:nvPr/>
                    </p:nvCxnSpPr>
                    <p:spPr bwMode="auto">
                      <a:xfrm>
                        <a:off x="2995448" y="4290269"/>
                        <a:ext cx="1674126" cy="0"/>
                      </a:xfrm>
                      <a:prstGeom prst="straightConnector1">
                        <a:avLst/>
                      </a:prstGeom>
                      <a:noFill/>
                      <a:ln w="9525" cap="flat" cmpd="sng" algn="ctr">
                        <a:solidFill>
                          <a:schemeClr val="bg1">
                            <a:lumMod val="75000"/>
                          </a:schemeClr>
                        </a:solidFill>
                        <a:prstDash val="sysDot"/>
                        <a:round/>
                        <a:headEnd type="none" w="med" len="med"/>
                        <a:tailEnd type="triangle"/>
                      </a:ln>
                    </p:spPr>
                  </p:cxnSp>
                  <p:cxnSp>
                    <p:nvCxnSpPr>
                      <p:cNvPr id="124" name="连接符: 肘形 123">
                        <a:extLst>
                          <a:ext uri="{FF2B5EF4-FFF2-40B4-BE49-F238E27FC236}">
                            <a16:creationId xmlns:a16="http://schemas.microsoft.com/office/drawing/2014/main" id="{E7FF7481-F963-E5F1-6D12-C19EE2E033AC}"/>
                          </a:ext>
                        </a:extLst>
                      </p:cNvPr>
                      <p:cNvCxnSpPr>
                        <a:stCxn id="127" idx="1"/>
                        <a:endCxn id="125" idx="1"/>
                      </p:cNvCxnSpPr>
                      <p:nvPr/>
                    </p:nvCxnSpPr>
                    <p:spPr bwMode="auto">
                      <a:xfrm rot="5400000" flipH="1" flipV="1">
                        <a:off x="3533289" y="3752430"/>
                        <a:ext cx="598445" cy="1674125"/>
                      </a:xfrm>
                      <a:prstGeom prst="bentConnector3">
                        <a:avLst/>
                      </a:prstGeom>
                      <a:noFill/>
                      <a:ln w="9525" cap="flat" cmpd="sng" algn="ctr">
                        <a:solidFill>
                          <a:srgbClr val="FF0000"/>
                        </a:solidFill>
                        <a:prstDash val="solid"/>
                        <a:round/>
                        <a:headEnd type="none" w="med" len="med"/>
                        <a:tailEnd type="triangle"/>
                      </a:ln>
                    </p:spPr>
                  </p:cxnSp>
                </p:grpSp>
                <p:grpSp>
                  <p:nvGrpSpPr>
                    <p:cNvPr id="110" name="组合 109">
                      <a:extLst>
                        <a:ext uri="{FF2B5EF4-FFF2-40B4-BE49-F238E27FC236}">
                          <a16:creationId xmlns:a16="http://schemas.microsoft.com/office/drawing/2014/main" id="{27EEE450-83F7-A3DE-23F1-176786EE00D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23162" y="3822909"/>
                      <a:ext cx="1620074" cy="1533166"/>
                      <a:chOff x="1023162" y="3822909"/>
                      <a:chExt cx="1620074" cy="1533166"/>
                    </a:xfrm>
                  </p:grpSpPr>
                  <p:sp>
                    <p:nvSpPr>
                      <p:cNvPr id="119" name="文本框 118">
                        <a:extLst>
                          <a:ext uri="{FF2B5EF4-FFF2-40B4-BE49-F238E27FC236}">
                            <a16:creationId xmlns:a16="http://schemas.microsoft.com/office/drawing/2014/main" id="{6272079D-19FF-D488-8F47-E4C7061AE772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023162" y="4290269"/>
                        <a:ext cx="937019" cy="659872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 algn="ctr"/>
                        <a:r>
                          <a:rPr lang="en-US" altLang="zh-CN" sz="1050" dirty="0"/>
                          <a:t>Noise</a:t>
                        </a:r>
                      </a:p>
                      <a:p>
                        <a:pPr algn="ctr"/>
                        <a:r>
                          <a:rPr lang="en-US" altLang="zh-CN" sz="1050" dirty="0"/>
                          <a:t>+</a:t>
                        </a:r>
                      </a:p>
                      <a:p>
                        <a:pPr algn="ctr"/>
                        <a:r>
                          <a:rPr lang="en-US" altLang="zh-CN" sz="1050" b="1" dirty="0" err="1">
                            <a:solidFill>
                              <a:srgbClr val="7030A0"/>
                            </a:solidFill>
                          </a:rPr>
                          <a:t>Img_cond</a:t>
                        </a:r>
                        <a:endParaRPr lang="zh-CN" altLang="en-US" sz="1050" b="1" dirty="0">
                          <a:solidFill>
                            <a:srgbClr val="7030A0"/>
                          </a:solidFill>
                        </a:endParaRPr>
                      </a:p>
                    </p:txBody>
                  </p:sp>
                  <p:cxnSp>
                    <p:nvCxnSpPr>
                      <p:cNvPr id="120" name="连接符: 肘形 119">
                        <a:extLst>
                          <a:ext uri="{FF2B5EF4-FFF2-40B4-BE49-F238E27FC236}">
                            <a16:creationId xmlns:a16="http://schemas.microsoft.com/office/drawing/2014/main" id="{A372FFF4-8AE2-AAB9-6240-F1382FA108BE}"/>
                          </a:ext>
                        </a:extLst>
                      </p:cNvPr>
                      <p:cNvCxnSpPr>
                        <a:stCxn id="119" idx="3"/>
                        <a:endCxn id="127" idx="2"/>
                      </p:cNvCxnSpPr>
                      <p:nvPr/>
                    </p:nvCxnSpPr>
                    <p:spPr bwMode="auto">
                      <a:xfrm>
                        <a:off x="1960181" y="4620206"/>
                        <a:ext cx="683055" cy="735869"/>
                      </a:xfrm>
                      <a:prstGeom prst="bentConnector3">
                        <a:avLst/>
                      </a:prstGeom>
                      <a:noFill/>
                      <a:ln w="952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triangle"/>
                      </a:ln>
                    </p:spPr>
                  </p:cxnSp>
                  <p:cxnSp>
                    <p:nvCxnSpPr>
                      <p:cNvPr id="121" name="连接符: 肘形 120">
                        <a:extLst>
                          <a:ext uri="{FF2B5EF4-FFF2-40B4-BE49-F238E27FC236}">
                            <a16:creationId xmlns:a16="http://schemas.microsoft.com/office/drawing/2014/main" id="{446FC2EF-8F18-4158-D4D5-35D392177DEC}"/>
                          </a:ext>
                        </a:extLst>
                      </p:cNvPr>
                      <p:cNvCxnSpPr>
                        <a:stCxn id="119" idx="3"/>
                        <a:endCxn id="126" idx="2"/>
                      </p:cNvCxnSpPr>
                      <p:nvPr/>
                    </p:nvCxnSpPr>
                    <p:spPr bwMode="auto">
                      <a:xfrm flipV="1">
                        <a:off x="1960181" y="3822909"/>
                        <a:ext cx="683053" cy="797297"/>
                      </a:xfrm>
                      <a:prstGeom prst="bentConnector3">
                        <a:avLst/>
                      </a:prstGeom>
                      <a:noFill/>
                      <a:ln w="952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triangle"/>
                      </a:ln>
                    </p:spPr>
                  </p:cxnSp>
                </p:grpSp>
                <p:grpSp>
                  <p:nvGrpSpPr>
                    <p:cNvPr id="111" name="组合 110">
                      <a:extLst>
                        <a:ext uri="{FF2B5EF4-FFF2-40B4-BE49-F238E27FC236}">
                          <a16:creationId xmlns:a16="http://schemas.microsoft.com/office/drawing/2014/main" id="{64DE8CCB-9C79-9BC0-B150-A261BD3D96E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310522" y="2877381"/>
                      <a:ext cx="3359052" cy="559447"/>
                      <a:chOff x="1310522" y="2877381"/>
                      <a:chExt cx="3359052" cy="559447"/>
                    </a:xfrm>
                  </p:grpSpPr>
                  <p:sp>
                    <p:nvSpPr>
                      <p:cNvPr id="115" name="文本框 114">
                        <a:extLst>
                          <a:ext uri="{FF2B5EF4-FFF2-40B4-BE49-F238E27FC236}">
                            <a16:creationId xmlns:a16="http://schemas.microsoft.com/office/drawing/2014/main" id="{A6BBAE40-8CFB-339A-E634-BECC32737E02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310522" y="2877381"/>
                        <a:ext cx="1114815" cy="281545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altLang="zh-CN" sz="1000" b="1" u="sng" dirty="0">
                            <a:solidFill>
                              <a:srgbClr val="7030A0"/>
                            </a:solidFill>
                          </a:rPr>
                          <a:t>“instruction”</a:t>
                        </a:r>
                        <a:endParaRPr lang="zh-CN" altLang="en-US" sz="1000" b="1" u="sng" dirty="0">
                          <a:solidFill>
                            <a:srgbClr val="7030A0"/>
                          </a:solidFill>
                        </a:endParaRPr>
                      </a:p>
                    </p:txBody>
                  </p:sp>
                  <p:cxnSp>
                    <p:nvCxnSpPr>
                      <p:cNvPr id="116" name="连接符: 肘形 115">
                        <a:extLst>
                          <a:ext uri="{FF2B5EF4-FFF2-40B4-BE49-F238E27FC236}">
                            <a16:creationId xmlns:a16="http://schemas.microsoft.com/office/drawing/2014/main" id="{E2E43EAE-4598-F5FA-165B-B3799CCEC256}"/>
                          </a:ext>
                        </a:extLst>
                      </p:cNvPr>
                      <p:cNvCxnSpPr>
                        <a:cxnSpLocks/>
                        <a:stCxn id="115" idx="3"/>
                        <a:endCxn id="125" idx="3"/>
                      </p:cNvCxnSpPr>
                      <p:nvPr/>
                    </p:nvCxnSpPr>
                    <p:spPr bwMode="auto">
                      <a:xfrm>
                        <a:off x="2425338" y="3018154"/>
                        <a:ext cx="2244236" cy="337394"/>
                      </a:xfrm>
                      <a:prstGeom prst="bentConnector2">
                        <a:avLst/>
                      </a:prstGeom>
                      <a:noFill/>
                      <a:ln w="952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triangle"/>
                      </a:ln>
                    </p:spPr>
                  </p:cxnSp>
                  <p:cxnSp>
                    <p:nvCxnSpPr>
                      <p:cNvPr id="117" name="连接符: 肘形 116">
                        <a:extLst>
                          <a:ext uri="{FF2B5EF4-FFF2-40B4-BE49-F238E27FC236}">
                            <a16:creationId xmlns:a16="http://schemas.microsoft.com/office/drawing/2014/main" id="{9EF518B8-774D-16C2-11A6-7B2FC7F22F0D}"/>
                          </a:ext>
                        </a:extLst>
                      </p:cNvPr>
                      <p:cNvCxnSpPr>
                        <a:cxnSpLocks/>
                        <a:stCxn id="115" idx="3"/>
                        <a:endCxn id="126" idx="1"/>
                      </p:cNvCxnSpPr>
                      <p:nvPr/>
                    </p:nvCxnSpPr>
                    <p:spPr bwMode="auto">
                      <a:xfrm>
                        <a:off x="2425338" y="3018154"/>
                        <a:ext cx="570111" cy="337394"/>
                      </a:xfrm>
                      <a:prstGeom prst="bentConnector2">
                        <a:avLst/>
                      </a:prstGeom>
                      <a:noFill/>
                      <a:ln w="952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triangle"/>
                      </a:ln>
                    </p:spPr>
                  </p:cxnSp>
                  <p:cxnSp>
                    <p:nvCxnSpPr>
                      <p:cNvPr id="118" name="连接符: 肘形 117">
                        <a:extLst>
                          <a:ext uri="{FF2B5EF4-FFF2-40B4-BE49-F238E27FC236}">
                            <a16:creationId xmlns:a16="http://schemas.microsoft.com/office/drawing/2014/main" id="{9B4AF4B5-197E-1489-885B-CD6529A6DA78}"/>
                          </a:ext>
                        </a:extLst>
                      </p:cNvPr>
                      <p:cNvCxnSpPr>
                        <a:cxnSpLocks/>
                        <a:stCxn id="115" idx="3"/>
                        <a:endCxn id="128" idx="3"/>
                      </p:cNvCxnSpPr>
                      <p:nvPr/>
                    </p:nvCxnSpPr>
                    <p:spPr bwMode="auto">
                      <a:xfrm>
                        <a:off x="2425338" y="3018154"/>
                        <a:ext cx="1407174" cy="418674"/>
                      </a:xfrm>
                      <a:prstGeom prst="bentConnector2">
                        <a:avLst/>
                      </a:prstGeom>
                      <a:noFill/>
                      <a:ln w="952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triangle"/>
                      </a:ln>
                    </p:spPr>
                  </p:cxnSp>
                </p:grpSp>
                <p:grpSp>
                  <p:nvGrpSpPr>
                    <p:cNvPr id="112" name="组合 111">
                      <a:extLst>
                        <a:ext uri="{FF2B5EF4-FFF2-40B4-BE49-F238E27FC236}">
                          <a16:creationId xmlns:a16="http://schemas.microsoft.com/office/drawing/2014/main" id="{4F8899A2-31AD-3C15-AA02-3745D46DB26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706879" y="5823435"/>
                      <a:ext cx="1288570" cy="629749"/>
                      <a:chOff x="1706879" y="5823435"/>
                      <a:chExt cx="1288570" cy="629749"/>
                    </a:xfrm>
                  </p:grpSpPr>
                  <p:sp>
                    <p:nvSpPr>
                      <p:cNvPr id="113" name="文本框 112">
                        <a:extLst>
                          <a:ext uri="{FF2B5EF4-FFF2-40B4-BE49-F238E27FC236}">
                            <a16:creationId xmlns:a16="http://schemas.microsoft.com/office/drawing/2014/main" id="{0FF3F3A6-DDCE-30F8-2039-D88CF02FC501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706879" y="6206963"/>
                        <a:ext cx="611065" cy="246221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altLang="zh-CN" sz="1000" u="sng" dirty="0">
                            <a:solidFill>
                              <a:srgbClr val="FF0000"/>
                            </a:solidFill>
                          </a:rPr>
                          <a:t>“object”</a:t>
                        </a:r>
                        <a:endParaRPr lang="zh-CN" altLang="en-US" sz="1000" u="sng" dirty="0">
                          <a:solidFill>
                            <a:srgbClr val="FF0000"/>
                          </a:solidFill>
                        </a:endParaRPr>
                      </a:p>
                    </p:txBody>
                  </p:sp>
                  <p:cxnSp>
                    <p:nvCxnSpPr>
                      <p:cNvPr id="114" name="连接符: 肘形 113">
                        <a:extLst>
                          <a:ext uri="{FF2B5EF4-FFF2-40B4-BE49-F238E27FC236}">
                            <a16:creationId xmlns:a16="http://schemas.microsoft.com/office/drawing/2014/main" id="{219C8855-5729-F898-8C94-235476034546}"/>
                          </a:ext>
                        </a:extLst>
                      </p:cNvPr>
                      <p:cNvCxnSpPr>
                        <a:stCxn id="113" idx="3"/>
                        <a:endCxn id="127" idx="3"/>
                      </p:cNvCxnSpPr>
                      <p:nvPr/>
                    </p:nvCxnSpPr>
                    <p:spPr bwMode="auto">
                      <a:xfrm flipV="1">
                        <a:off x="2317944" y="5823435"/>
                        <a:ext cx="677505" cy="506639"/>
                      </a:xfrm>
                      <a:prstGeom prst="bentConnector2">
                        <a:avLst/>
                      </a:prstGeom>
                      <a:noFill/>
                      <a:ln w="952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triangle"/>
                      </a:ln>
                    </p:spPr>
                  </p:cxnSp>
                </p:grpSp>
              </p:grpSp>
              <p:sp>
                <p:nvSpPr>
                  <p:cNvPr id="105" name="文本框 104">
                    <a:extLst>
                      <a:ext uri="{FF2B5EF4-FFF2-40B4-BE49-F238E27FC236}">
                        <a16:creationId xmlns:a16="http://schemas.microsoft.com/office/drawing/2014/main" id="{9EE14C61-9A9E-8EBB-2680-E3B9AE481489}"/>
                      </a:ext>
                    </a:extLst>
                  </p:cNvPr>
                  <p:cNvSpPr txBox="1"/>
                  <p:nvPr/>
                </p:nvSpPr>
                <p:spPr>
                  <a:xfrm>
                    <a:off x="2827045" y="3634882"/>
                    <a:ext cx="466794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dirty="0"/>
                      <a:t>E1</a:t>
                    </a:r>
                    <a:endParaRPr lang="zh-CN" altLang="en-US" dirty="0"/>
                  </a:p>
                </p:txBody>
              </p:sp>
              <p:sp>
                <p:nvSpPr>
                  <p:cNvPr id="106" name="文本框 105">
                    <a:extLst>
                      <a:ext uri="{FF2B5EF4-FFF2-40B4-BE49-F238E27FC236}">
                        <a16:creationId xmlns:a16="http://schemas.microsoft.com/office/drawing/2014/main" id="{7B9814C8-2B8A-06D4-D6D2-9D0B1DEE8926}"/>
                      </a:ext>
                    </a:extLst>
                  </p:cNvPr>
                  <p:cNvSpPr txBox="1"/>
                  <p:nvPr/>
                </p:nvSpPr>
                <p:spPr>
                  <a:xfrm>
                    <a:off x="2828139" y="5171409"/>
                    <a:ext cx="466794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dirty="0"/>
                      <a:t>E2</a:t>
                    </a:r>
                    <a:endParaRPr lang="zh-CN" altLang="en-US" dirty="0"/>
                  </a:p>
                </p:txBody>
              </p:sp>
              <p:sp>
                <p:nvSpPr>
                  <p:cNvPr id="107" name="文本框 106">
                    <a:extLst>
                      <a:ext uri="{FF2B5EF4-FFF2-40B4-BE49-F238E27FC236}">
                        <a16:creationId xmlns:a16="http://schemas.microsoft.com/office/drawing/2014/main" id="{1B82EFD7-95EA-7A0E-05C0-360BE53DF264}"/>
                      </a:ext>
                    </a:extLst>
                  </p:cNvPr>
                  <p:cNvSpPr txBox="1"/>
                  <p:nvPr/>
                </p:nvSpPr>
                <p:spPr>
                  <a:xfrm>
                    <a:off x="4500296" y="3640232"/>
                    <a:ext cx="351378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dirty="0"/>
                      <a:t>D</a:t>
                    </a:r>
                    <a:endParaRPr lang="zh-CN" altLang="en-US" dirty="0"/>
                  </a:p>
                </p:txBody>
              </p:sp>
              <p:sp>
                <p:nvSpPr>
                  <p:cNvPr id="108" name="文本框 107">
                    <a:extLst>
                      <a:ext uri="{FF2B5EF4-FFF2-40B4-BE49-F238E27FC236}">
                        <a16:creationId xmlns:a16="http://schemas.microsoft.com/office/drawing/2014/main" id="{C3543EC7-3E08-2536-77FA-74682AF65CD3}"/>
                      </a:ext>
                    </a:extLst>
                  </p:cNvPr>
                  <p:cNvSpPr txBox="1"/>
                  <p:nvPr/>
                </p:nvSpPr>
                <p:spPr>
                  <a:xfrm>
                    <a:off x="3663234" y="3634882"/>
                    <a:ext cx="37702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dirty="0"/>
                      <a:t>M</a:t>
                    </a:r>
                    <a:endParaRPr lang="zh-CN" altLang="en-US" dirty="0"/>
                  </a:p>
                </p:txBody>
              </p:sp>
            </p:grpSp>
          </p:grpSp>
          <p:sp>
            <p:nvSpPr>
              <p:cNvPr id="101" name="文本框 100">
                <a:extLst>
                  <a:ext uri="{FF2B5EF4-FFF2-40B4-BE49-F238E27FC236}">
                    <a16:creationId xmlns:a16="http://schemas.microsoft.com/office/drawing/2014/main" id="{43167C55-4BB6-DD71-AAD9-6AF8A22C5230}"/>
                  </a:ext>
                </a:extLst>
              </p:cNvPr>
              <p:cNvSpPr txBox="1"/>
              <p:nvPr/>
            </p:nvSpPr>
            <p:spPr>
              <a:xfrm>
                <a:off x="3313155" y="4167158"/>
                <a:ext cx="255198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000" dirty="0">
                    <a:solidFill>
                      <a:schemeClr val="bg1">
                        <a:lumMod val="75000"/>
                      </a:schemeClr>
                    </a:solidFill>
                  </a:rPr>
                  <a:t>0</a:t>
                </a:r>
                <a:endParaRPr lang="zh-CN" altLang="en-US" sz="1000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</p:grpSp>
        <p:cxnSp>
          <p:nvCxnSpPr>
            <p:cNvPr id="98" name="直接箭头连接符 97">
              <a:extLst>
                <a:ext uri="{FF2B5EF4-FFF2-40B4-BE49-F238E27FC236}">
                  <a16:creationId xmlns:a16="http://schemas.microsoft.com/office/drawing/2014/main" id="{1593C1BF-364D-58D9-4C39-163468E740CA}"/>
                </a:ext>
              </a:extLst>
            </p:cNvPr>
            <p:cNvCxnSpPr/>
            <p:nvPr/>
          </p:nvCxnSpPr>
          <p:spPr bwMode="auto">
            <a:xfrm>
              <a:off x="3584729" y="3365071"/>
              <a:ext cx="318903" cy="0"/>
            </a:xfrm>
            <a:prstGeom prst="straightConnector1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</p:spPr>
        </p:cxnSp>
        <p:cxnSp>
          <p:nvCxnSpPr>
            <p:cNvPr id="99" name="直接箭头连接符 98">
              <a:extLst>
                <a:ext uri="{FF2B5EF4-FFF2-40B4-BE49-F238E27FC236}">
                  <a16:creationId xmlns:a16="http://schemas.microsoft.com/office/drawing/2014/main" id="{CA8596B3-0561-D91C-103C-C9EA7D60B612}"/>
                </a:ext>
              </a:extLst>
            </p:cNvPr>
            <p:cNvCxnSpPr/>
            <p:nvPr/>
          </p:nvCxnSpPr>
          <p:spPr bwMode="auto">
            <a:xfrm>
              <a:off x="4235524" y="3365071"/>
              <a:ext cx="318903" cy="0"/>
            </a:xfrm>
            <a:prstGeom prst="straightConnector1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</p:spPr>
        </p:cxnSp>
      </p:grpSp>
      <p:sp>
        <p:nvSpPr>
          <p:cNvPr id="130" name="文本框 129">
            <a:extLst>
              <a:ext uri="{FF2B5EF4-FFF2-40B4-BE49-F238E27FC236}">
                <a16:creationId xmlns:a16="http://schemas.microsoft.com/office/drawing/2014/main" id="{F85D89A1-70F6-A7A2-A6BA-91CCDCC17139}"/>
              </a:ext>
            </a:extLst>
          </p:cNvPr>
          <p:cNvSpPr txBox="1"/>
          <p:nvPr/>
        </p:nvSpPr>
        <p:spPr>
          <a:xfrm>
            <a:off x="10472053" y="4241616"/>
            <a:ext cx="1697901" cy="369332"/>
          </a:xfrm>
          <a:prstGeom prst="rect">
            <a:avLst/>
          </a:prstGeom>
          <a:solidFill>
            <a:srgbClr val="FF7C80"/>
          </a:solidFill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CN" dirty="0"/>
              <a:t>Motion Module</a:t>
            </a:r>
            <a:endParaRPr lang="zh-CN" altLang="en-US" dirty="0"/>
          </a:p>
        </p:txBody>
      </p:sp>
      <p:sp>
        <p:nvSpPr>
          <p:cNvPr id="131" name="文本框 130">
            <a:extLst>
              <a:ext uri="{FF2B5EF4-FFF2-40B4-BE49-F238E27FC236}">
                <a16:creationId xmlns:a16="http://schemas.microsoft.com/office/drawing/2014/main" id="{73002DC7-E3B9-561B-38D0-98AE5A486622}"/>
              </a:ext>
            </a:extLst>
          </p:cNvPr>
          <p:cNvSpPr txBox="1"/>
          <p:nvPr/>
        </p:nvSpPr>
        <p:spPr>
          <a:xfrm>
            <a:off x="2171700" y="5267708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Baseline</a:t>
            </a:r>
            <a:endParaRPr lang="zh-CN" altLang="en-US" dirty="0"/>
          </a:p>
        </p:txBody>
      </p:sp>
      <p:sp>
        <p:nvSpPr>
          <p:cNvPr id="133" name="文本框 132">
            <a:extLst>
              <a:ext uri="{FF2B5EF4-FFF2-40B4-BE49-F238E27FC236}">
                <a16:creationId xmlns:a16="http://schemas.microsoft.com/office/drawing/2014/main" id="{3E74C262-B06D-88B2-0CBF-724F4286ACB5}"/>
              </a:ext>
            </a:extLst>
          </p:cNvPr>
          <p:cNvSpPr txBox="1"/>
          <p:nvPr/>
        </p:nvSpPr>
        <p:spPr>
          <a:xfrm>
            <a:off x="9924565" y="5452374"/>
            <a:ext cx="17540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Temporal 10ep</a:t>
            </a:r>
            <a:endParaRPr lang="zh-CN" altLang="en-US" dirty="0"/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F3C357D4-E56A-EC6D-CA6E-E24825AD50CD}"/>
              </a:ext>
            </a:extLst>
          </p:cNvPr>
          <p:cNvSpPr txBox="1"/>
          <p:nvPr/>
        </p:nvSpPr>
        <p:spPr>
          <a:xfrm>
            <a:off x="3918079" y="1228385"/>
            <a:ext cx="460435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ea typeface="宋体"/>
                <a:cs typeface="+mn-cs"/>
              </a:rPr>
              <a:t>        latent1 | latent2 | latent3 text       x        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ea typeface="宋体"/>
                <a:cs typeface="+mn-cs"/>
              </a:rPr>
              <a:t>x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ea typeface="宋体"/>
                <a:cs typeface="+mn-cs"/>
              </a:rPr>
              <a:t>         v    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ea typeface="宋体"/>
                <a:cs typeface="+mn-cs"/>
              </a:rPr>
              <a:t>img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ea typeface="宋体"/>
                <a:cs typeface="+mn-cs"/>
              </a:rPr>
              <a:t>        x         v        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ea typeface="宋体"/>
                <a:cs typeface="+mn-cs"/>
              </a:rPr>
              <a:t>v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Consolas" panose="020B0609020204030204" pitchFamily="49" charset="0"/>
              <a:ea typeface="宋体"/>
              <a:cs typeface="+mn-cs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51B251D7-BB60-144E-B9BC-515DC59609BA}"/>
              </a:ext>
            </a:extLst>
          </p:cNvPr>
          <p:cNvSpPr txBox="1"/>
          <p:nvPr/>
        </p:nvSpPr>
        <p:spPr>
          <a:xfrm>
            <a:off x="3459616" y="4630394"/>
            <a:ext cx="609965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altLang="zh-C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latent_input </a:t>
            </a:r>
            <a:r>
              <a:rPr lang="fr-FR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altLang="zh-C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torch.cat([</a:t>
            </a:r>
            <a:r>
              <a:rPr lang="fr-FR" altLang="zh-CN" dirty="0">
                <a:solidFill>
                  <a:srgbClr val="CE9178"/>
                </a:solidFill>
                <a:latin typeface="Consolas" panose="020B0609020204030204" pitchFamily="49" charset="0"/>
                <a:ea typeface="宋体"/>
              </a:rPr>
              <a:t>latent1, latent2, latent3</a:t>
            </a:r>
            <a:r>
              <a:rPr lang="fr-FR" altLang="zh-C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fr-FR" altLang="zh-C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dim</a:t>
            </a:r>
            <a:r>
              <a:rPr lang="fr-FR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altLang="zh-C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fr-FR" altLang="zh-C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zh-CN" b="0" dirty="0">
              <a:solidFill>
                <a:srgbClr val="CE917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noise_pred</a:t>
            </a:r>
            <a:r>
              <a:rPr lang="en-US" altLang="zh-C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noise_pred1 </a:t>
            </a:r>
          </a:p>
          <a:p>
            <a:r>
              <a:rPr lang="en-US" altLang="zh-CN" dirty="0">
                <a:solidFill>
                  <a:srgbClr val="CCCCCC"/>
                </a:solidFill>
                <a:latin typeface="Consolas" panose="020B0609020204030204" pitchFamily="49" charset="0"/>
              </a:rPr>
              <a:t>				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altLang="zh-C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img_cfg</a:t>
            </a:r>
            <a:r>
              <a:rPr lang="en-US" altLang="zh-C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zh-C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(noise_pred2 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altLang="zh-C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noise_pred1) </a:t>
            </a:r>
          </a:p>
          <a:p>
            <a:r>
              <a:rPr lang="en-US" altLang="zh-CN" dirty="0">
                <a:solidFill>
                  <a:srgbClr val="CCCCCC"/>
                </a:solidFill>
                <a:latin typeface="Consolas" panose="020B0609020204030204" pitchFamily="49" charset="0"/>
              </a:rPr>
              <a:t>				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altLang="zh-C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text_cfg</a:t>
            </a:r>
            <a:r>
              <a:rPr lang="en-US" altLang="zh-C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zh-C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(noise_pred3 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altLang="zh-C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noise_pred2)</a:t>
            </a:r>
          </a:p>
        </p:txBody>
      </p:sp>
    </p:spTree>
    <p:extLst>
      <p:ext uri="{BB962C8B-B14F-4D97-AF65-F5344CB8AC3E}">
        <p14:creationId xmlns:p14="http://schemas.microsoft.com/office/powerpoint/2010/main" val="26165530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039D993-BD85-354E-FEFB-B260381F3EC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C6B2C4F-975D-40AF-9203-CD9202CF4CB0}" type="slidenum">
              <a:rPr lang="en-US" smtClean="0"/>
              <a:t>12</a:t>
            </a:fld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AE834A2E-0265-7BD3-C83E-47173AB458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9363" y="177800"/>
            <a:ext cx="10479087" cy="658813"/>
          </a:xfrm>
        </p:spPr>
        <p:txBody>
          <a:bodyPr/>
          <a:lstStyle/>
          <a:p>
            <a:r>
              <a:rPr lang="en-US" altLang="zh-CN" sz="3200" dirty="0"/>
              <a:t>CFG</a:t>
            </a:r>
            <a:endParaRPr lang="zh-CN" altLang="en-US" sz="3200" dirty="0"/>
          </a:p>
        </p:txBody>
      </p:sp>
      <p:pic>
        <p:nvPicPr>
          <p:cNvPr id="6" name="base_noCFG_Change the color of the pixels of dog to orange while keeping the surrounding pixels' colors intact.">
            <a:hlinkClick r:id="" action="ppaction://media"/>
            <a:extLst>
              <a:ext uri="{FF2B5EF4-FFF2-40B4-BE49-F238E27FC236}">
                <a16:creationId xmlns:a16="http://schemas.microsoft.com/office/drawing/2014/main" id="{F76491DD-574A-7105-8143-A29308EF4E4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0" y="993531"/>
            <a:ext cx="6096000" cy="1714500"/>
          </a:xfrm>
          <a:prstGeom prst="rect">
            <a:avLst/>
          </a:prstGeom>
        </p:spPr>
      </p:pic>
      <p:pic>
        <p:nvPicPr>
          <p:cNvPr id="7" name="base_useCFG_Change the color of the pixels of dog to orange while keeping the surrounding pixels' colors intact.">
            <a:hlinkClick r:id="" action="ppaction://media"/>
            <a:extLst>
              <a:ext uri="{FF2B5EF4-FFF2-40B4-BE49-F238E27FC236}">
                <a16:creationId xmlns:a16="http://schemas.microsoft.com/office/drawing/2014/main" id="{655A8819-B328-E8EC-4930-FAD0CBA78A9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6096000" y="993531"/>
            <a:ext cx="6096000" cy="1714500"/>
          </a:xfrm>
          <a:prstGeom prst="rect">
            <a:avLst/>
          </a:prstGeom>
        </p:spPr>
      </p:pic>
      <p:pic>
        <p:nvPicPr>
          <p:cNvPr id="8" name="spatial_noCFG_Fill in the pixels of dog with orange, retaining the existing colors of the remaining pixels.">
            <a:hlinkClick r:id="" action="ppaction://media"/>
            <a:extLst>
              <a:ext uri="{FF2B5EF4-FFF2-40B4-BE49-F238E27FC236}">
                <a16:creationId xmlns:a16="http://schemas.microsoft.com/office/drawing/2014/main" id="{58FA9ECB-D2FE-8674-0AC8-F06A72E3B5A7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0" y="2708031"/>
            <a:ext cx="6096000" cy="1714500"/>
          </a:xfrm>
          <a:prstGeom prst="rect">
            <a:avLst/>
          </a:prstGeom>
        </p:spPr>
      </p:pic>
      <p:pic>
        <p:nvPicPr>
          <p:cNvPr id="9" name="spatial_useCFG_Create orange effect by painting the pixels of dog and leaving the rest unchanged.">
            <a:hlinkClick r:id="" action="ppaction://media"/>
            <a:extLst>
              <a:ext uri="{FF2B5EF4-FFF2-40B4-BE49-F238E27FC236}">
                <a16:creationId xmlns:a16="http://schemas.microsoft.com/office/drawing/2014/main" id="{25870498-FFCC-2653-795F-75F47F1565A1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6096000" y="2708031"/>
            <a:ext cx="6096000" cy="1714500"/>
          </a:xfrm>
          <a:prstGeom prst="rect">
            <a:avLst/>
          </a:prstGeom>
        </p:spPr>
      </p:pic>
      <p:pic>
        <p:nvPicPr>
          <p:cNvPr id="10" name="temporal_noCFG_Colorize the pixels of dog with orange, leaving the surrounding pixels untouched.">
            <a:hlinkClick r:id="" action="ppaction://media"/>
            <a:extLst>
              <a:ext uri="{FF2B5EF4-FFF2-40B4-BE49-F238E27FC236}">
                <a16:creationId xmlns:a16="http://schemas.microsoft.com/office/drawing/2014/main" id="{E3B9B36B-3855-4AA0-133B-7CBA766AF1B3}"/>
              </a:ext>
            </a:extLst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0" y="4422531"/>
            <a:ext cx="6096000" cy="1714500"/>
          </a:xfrm>
          <a:prstGeom prst="rect">
            <a:avLst/>
          </a:prstGeom>
        </p:spPr>
      </p:pic>
      <p:pic>
        <p:nvPicPr>
          <p:cNvPr id="18" name="temporal_useCFG_Paint dog with orange, allowing the surrounding pixels to maintain their original tones.">
            <a:hlinkClick r:id="" action="ppaction://media"/>
            <a:extLst>
              <a:ext uri="{FF2B5EF4-FFF2-40B4-BE49-F238E27FC236}">
                <a16:creationId xmlns:a16="http://schemas.microsoft.com/office/drawing/2014/main" id="{CE2F4F78-5FA6-ADDD-6226-4F9069879368}"/>
              </a:ext>
            </a:extLst>
          </p:cNvPr>
          <p:cNvPicPr>
            <a:picLocks noChangeAspect="1"/>
          </p:cNvPicPr>
          <p:nvPr>
            <a:vide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6096000" y="4422531"/>
            <a:ext cx="6096000" cy="1714500"/>
          </a:xfrm>
          <a:prstGeom prst="rect">
            <a:avLst/>
          </a:prstGeom>
        </p:spPr>
      </p:pic>
      <p:graphicFrame>
        <p:nvGraphicFramePr>
          <p:cNvPr id="22" name="表格 21">
            <a:extLst>
              <a:ext uri="{FF2B5EF4-FFF2-40B4-BE49-F238E27FC236}">
                <a16:creationId xmlns:a16="http://schemas.microsoft.com/office/drawing/2014/main" id="{A93C02A7-019F-C5FB-320D-5CC059F403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0068824"/>
              </p:ext>
            </p:extLst>
          </p:nvPr>
        </p:nvGraphicFramePr>
        <p:xfrm>
          <a:off x="8308732" y="0"/>
          <a:ext cx="3883269" cy="993532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94423">
                  <a:extLst>
                    <a:ext uri="{9D8B030D-6E8A-4147-A177-3AD203B41FA5}">
                      <a16:colId xmlns:a16="http://schemas.microsoft.com/office/drawing/2014/main" val="505907908"/>
                    </a:ext>
                  </a:extLst>
                </a:gridCol>
                <a:gridCol w="1294423">
                  <a:extLst>
                    <a:ext uri="{9D8B030D-6E8A-4147-A177-3AD203B41FA5}">
                      <a16:colId xmlns:a16="http://schemas.microsoft.com/office/drawing/2014/main" val="1426848758"/>
                    </a:ext>
                  </a:extLst>
                </a:gridCol>
                <a:gridCol w="1294423">
                  <a:extLst>
                    <a:ext uri="{9D8B030D-6E8A-4147-A177-3AD203B41FA5}">
                      <a16:colId xmlns:a16="http://schemas.microsoft.com/office/drawing/2014/main" val="944799547"/>
                    </a:ext>
                  </a:extLst>
                </a:gridCol>
              </a:tblGrid>
              <a:tr h="248383">
                <a:tc>
                  <a:txBody>
                    <a:bodyPr/>
                    <a:lstStyle/>
                    <a:p>
                      <a:endParaRPr lang="zh-CN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b="0" dirty="0">
                          <a:solidFill>
                            <a:schemeClr val="tx1"/>
                          </a:solidFill>
                        </a:rPr>
                        <a:t>w/o CFG</a:t>
                      </a:r>
                      <a:endParaRPr lang="zh-CN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b="0" dirty="0">
                          <a:solidFill>
                            <a:schemeClr val="tx1"/>
                          </a:solidFill>
                        </a:rPr>
                        <a:t>w/ CFG</a:t>
                      </a:r>
                      <a:endParaRPr lang="zh-CN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27743085"/>
                  </a:ext>
                </a:extLst>
              </a:tr>
              <a:tr h="248383">
                <a:tc>
                  <a:txBody>
                    <a:bodyPr/>
                    <a:lstStyle/>
                    <a:p>
                      <a:r>
                        <a:rPr lang="en-US" altLang="zh-CN" sz="1000" b="0" dirty="0">
                          <a:solidFill>
                            <a:schemeClr val="tx1"/>
                          </a:solidFill>
                        </a:rPr>
                        <a:t>Baseline</a:t>
                      </a:r>
                      <a:endParaRPr lang="zh-CN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47135373"/>
                  </a:ext>
                </a:extLst>
              </a:tr>
              <a:tr h="248383">
                <a:tc>
                  <a:txBody>
                    <a:bodyPr/>
                    <a:lstStyle/>
                    <a:p>
                      <a:r>
                        <a:rPr lang="en-US" altLang="zh-CN" sz="1000" b="0" dirty="0">
                          <a:solidFill>
                            <a:schemeClr val="tx1"/>
                          </a:solidFill>
                        </a:rPr>
                        <a:t>+ Spatial tuning</a:t>
                      </a:r>
                      <a:endParaRPr lang="zh-CN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47668649"/>
                  </a:ext>
                </a:extLst>
              </a:tr>
              <a:tr h="248383">
                <a:tc>
                  <a:txBody>
                    <a:bodyPr/>
                    <a:lstStyle/>
                    <a:p>
                      <a:r>
                        <a:rPr lang="en-US" altLang="zh-CN" sz="1000" b="0" dirty="0">
                          <a:solidFill>
                            <a:schemeClr val="tx1"/>
                          </a:solidFill>
                        </a:rPr>
                        <a:t>+ Temporal tuning</a:t>
                      </a:r>
                      <a:endParaRPr lang="zh-CN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sz="10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6366437"/>
                  </a:ext>
                </a:extLst>
              </a:tr>
            </a:tbl>
          </a:graphicData>
        </a:graphic>
      </p:graphicFrame>
      <p:sp>
        <p:nvSpPr>
          <p:cNvPr id="23" name="文本框 22">
            <a:extLst>
              <a:ext uri="{FF2B5EF4-FFF2-40B4-BE49-F238E27FC236}">
                <a16:creationId xmlns:a16="http://schemas.microsoft.com/office/drawing/2014/main" id="{0B636076-781A-1D55-29A2-B253C67C3F7D}"/>
              </a:ext>
            </a:extLst>
          </p:cNvPr>
          <p:cNvSpPr txBox="1"/>
          <p:nvPr/>
        </p:nvSpPr>
        <p:spPr>
          <a:xfrm>
            <a:off x="545123" y="6179106"/>
            <a:ext cx="11191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Tuning</a:t>
            </a:r>
            <a:r>
              <a:rPr lang="zh-CN" altLang="en-US" dirty="0"/>
              <a:t>后效果好了一些，但是</a:t>
            </a:r>
            <a:r>
              <a:rPr lang="en-US" altLang="zh-CN" dirty="0"/>
              <a:t>CFG</a:t>
            </a:r>
            <a:r>
              <a:rPr lang="zh-CN" altLang="en-US" dirty="0"/>
              <a:t>引入了一些错分，分割结果也变粗糙；</a:t>
            </a:r>
            <a:r>
              <a:rPr lang="en-US" altLang="zh-CN" dirty="0"/>
              <a:t>temporal</a:t>
            </a:r>
            <a:r>
              <a:rPr lang="zh-CN" altLang="en-US" dirty="0"/>
              <a:t>整体平滑了但引入了错分</a:t>
            </a:r>
          </a:p>
        </p:txBody>
      </p:sp>
    </p:spTree>
    <p:extLst>
      <p:ext uri="{BB962C8B-B14F-4D97-AF65-F5344CB8AC3E}">
        <p14:creationId xmlns:p14="http://schemas.microsoft.com/office/powerpoint/2010/main" val="3876879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2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0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20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200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2000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23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24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" fill="hold">
                      <p:stCondLst>
                        <p:cond delay="0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8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29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30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1" fill="hold">
                      <p:stCondLst>
                        <p:cond delay="0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4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35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36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7" fill="hold">
                      <p:stCondLst>
                        <p:cond delay="0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0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41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4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3" fill="hold">
                      <p:stCondLst>
                        <p:cond delay="0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47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  <p:seq concurrent="1" nextAc="seek">
              <p:cTn id="48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9" fill="hold">
                      <p:stCondLst>
                        <p:cond delay="0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52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039D993-BD85-354E-FEFB-B260381F3EC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C6B2C4F-975D-40AF-9203-CD9202CF4CB0}" type="slidenum">
              <a:rPr lang="en-US" smtClean="0"/>
              <a:t>13</a:t>
            </a:fld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AE834A2E-0265-7BD3-C83E-47173AB458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9363" y="177800"/>
            <a:ext cx="10479087" cy="658813"/>
          </a:xfrm>
        </p:spPr>
        <p:txBody>
          <a:bodyPr/>
          <a:lstStyle/>
          <a:p>
            <a:r>
              <a:rPr lang="en-US" altLang="zh-CN" sz="3200" dirty="0"/>
              <a:t>CFG</a:t>
            </a:r>
            <a:endParaRPr lang="zh-CN" altLang="en-US" sz="3200" dirty="0"/>
          </a:p>
        </p:txBody>
      </p:sp>
      <p:graphicFrame>
        <p:nvGraphicFramePr>
          <p:cNvPr id="22" name="表格 21">
            <a:extLst>
              <a:ext uri="{FF2B5EF4-FFF2-40B4-BE49-F238E27FC236}">
                <a16:creationId xmlns:a16="http://schemas.microsoft.com/office/drawing/2014/main" id="{A93C02A7-019F-C5FB-320D-5CC059F40390}"/>
              </a:ext>
            </a:extLst>
          </p:cNvPr>
          <p:cNvGraphicFramePr>
            <a:graphicFrameLocks noGrp="1"/>
          </p:cNvGraphicFramePr>
          <p:nvPr/>
        </p:nvGraphicFramePr>
        <p:xfrm>
          <a:off x="8308732" y="0"/>
          <a:ext cx="3883269" cy="993532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94423">
                  <a:extLst>
                    <a:ext uri="{9D8B030D-6E8A-4147-A177-3AD203B41FA5}">
                      <a16:colId xmlns:a16="http://schemas.microsoft.com/office/drawing/2014/main" val="505907908"/>
                    </a:ext>
                  </a:extLst>
                </a:gridCol>
                <a:gridCol w="1294423">
                  <a:extLst>
                    <a:ext uri="{9D8B030D-6E8A-4147-A177-3AD203B41FA5}">
                      <a16:colId xmlns:a16="http://schemas.microsoft.com/office/drawing/2014/main" val="1426848758"/>
                    </a:ext>
                  </a:extLst>
                </a:gridCol>
                <a:gridCol w="1294423">
                  <a:extLst>
                    <a:ext uri="{9D8B030D-6E8A-4147-A177-3AD203B41FA5}">
                      <a16:colId xmlns:a16="http://schemas.microsoft.com/office/drawing/2014/main" val="944799547"/>
                    </a:ext>
                  </a:extLst>
                </a:gridCol>
              </a:tblGrid>
              <a:tr h="248383">
                <a:tc>
                  <a:txBody>
                    <a:bodyPr/>
                    <a:lstStyle/>
                    <a:p>
                      <a:endParaRPr lang="zh-CN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b="0" dirty="0">
                          <a:solidFill>
                            <a:schemeClr val="tx1"/>
                          </a:solidFill>
                        </a:rPr>
                        <a:t>w/o CFG</a:t>
                      </a:r>
                      <a:endParaRPr lang="zh-CN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b="0" dirty="0">
                          <a:solidFill>
                            <a:schemeClr val="tx1"/>
                          </a:solidFill>
                        </a:rPr>
                        <a:t>w/ CFG</a:t>
                      </a:r>
                      <a:endParaRPr lang="zh-CN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27743085"/>
                  </a:ext>
                </a:extLst>
              </a:tr>
              <a:tr h="248383">
                <a:tc>
                  <a:txBody>
                    <a:bodyPr/>
                    <a:lstStyle/>
                    <a:p>
                      <a:r>
                        <a:rPr lang="en-US" altLang="zh-CN" sz="1000" b="0" dirty="0">
                          <a:solidFill>
                            <a:schemeClr val="tx1"/>
                          </a:solidFill>
                        </a:rPr>
                        <a:t>Baseline</a:t>
                      </a:r>
                      <a:endParaRPr lang="zh-CN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47135373"/>
                  </a:ext>
                </a:extLst>
              </a:tr>
              <a:tr h="248383">
                <a:tc>
                  <a:txBody>
                    <a:bodyPr/>
                    <a:lstStyle/>
                    <a:p>
                      <a:r>
                        <a:rPr lang="en-US" altLang="zh-CN" sz="1000" b="0" dirty="0">
                          <a:solidFill>
                            <a:schemeClr val="tx1"/>
                          </a:solidFill>
                        </a:rPr>
                        <a:t>+ Spatial tuning</a:t>
                      </a:r>
                      <a:endParaRPr lang="zh-CN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47668649"/>
                  </a:ext>
                </a:extLst>
              </a:tr>
              <a:tr h="248383">
                <a:tc>
                  <a:txBody>
                    <a:bodyPr/>
                    <a:lstStyle/>
                    <a:p>
                      <a:r>
                        <a:rPr lang="en-US" altLang="zh-CN" sz="1000" b="0" dirty="0">
                          <a:solidFill>
                            <a:schemeClr val="tx1"/>
                          </a:solidFill>
                        </a:rPr>
                        <a:t>+ Temporal tuning</a:t>
                      </a:r>
                      <a:endParaRPr lang="zh-CN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sz="10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6366437"/>
                  </a:ext>
                </a:extLst>
              </a:tr>
            </a:tbl>
          </a:graphicData>
        </a:graphic>
      </p:graphicFrame>
      <p:sp>
        <p:nvSpPr>
          <p:cNvPr id="23" name="文本框 22">
            <a:extLst>
              <a:ext uri="{FF2B5EF4-FFF2-40B4-BE49-F238E27FC236}">
                <a16:creationId xmlns:a16="http://schemas.microsoft.com/office/drawing/2014/main" id="{0B636076-781A-1D55-29A2-B253C67C3F7D}"/>
              </a:ext>
            </a:extLst>
          </p:cNvPr>
          <p:cNvSpPr txBox="1"/>
          <p:nvPr/>
        </p:nvSpPr>
        <p:spPr>
          <a:xfrm>
            <a:off x="545123" y="6179106"/>
            <a:ext cx="6622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只</a:t>
            </a:r>
            <a:r>
              <a:rPr lang="en-US" altLang="zh-CN" dirty="0"/>
              <a:t>spatial</a:t>
            </a:r>
            <a:r>
              <a:rPr lang="zh-CN" altLang="en-US" dirty="0"/>
              <a:t>效果恶化，但是引入</a:t>
            </a:r>
            <a:r>
              <a:rPr lang="en-US" altLang="zh-CN" dirty="0"/>
              <a:t>CFG</a:t>
            </a:r>
            <a:r>
              <a:rPr lang="zh-CN" altLang="en-US" dirty="0"/>
              <a:t>或者</a:t>
            </a:r>
            <a:r>
              <a:rPr lang="en-US" altLang="zh-CN" dirty="0"/>
              <a:t>temporal</a:t>
            </a:r>
            <a:r>
              <a:rPr lang="zh-CN" altLang="en-US" dirty="0"/>
              <a:t>都可以提升表现</a:t>
            </a:r>
          </a:p>
        </p:txBody>
      </p:sp>
      <p:pic>
        <p:nvPicPr>
          <p:cNvPr id="2" name="base_noCFG_Replace the transparent pixels of wolf with purple, retaining the colors of the neighboring pixels.">
            <a:hlinkClick r:id="" action="ppaction://media"/>
            <a:extLst>
              <a:ext uri="{FF2B5EF4-FFF2-40B4-BE49-F238E27FC236}">
                <a16:creationId xmlns:a16="http://schemas.microsoft.com/office/drawing/2014/main" id="{FBA033A3-34B9-B3ED-24A4-E9A64A84A2A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0" y="993531"/>
            <a:ext cx="6096000" cy="1714500"/>
          </a:xfrm>
          <a:prstGeom prst="rect">
            <a:avLst/>
          </a:prstGeom>
        </p:spPr>
      </p:pic>
      <p:pic>
        <p:nvPicPr>
          <p:cNvPr id="3" name="base_useCFG_Replace the transparent pixels of wolf with purple, retaining the colors of the neighboring pixels.">
            <a:hlinkClick r:id="" action="ppaction://media"/>
            <a:extLst>
              <a:ext uri="{FF2B5EF4-FFF2-40B4-BE49-F238E27FC236}">
                <a16:creationId xmlns:a16="http://schemas.microsoft.com/office/drawing/2014/main" id="{C2D75395-42D2-811D-0984-2714D0FA0B5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6096000" y="993531"/>
            <a:ext cx="6096000" cy="1714500"/>
          </a:xfrm>
          <a:prstGeom prst="rect">
            <a:avLst/>
          </a:prstGeom>
        </p:spPr>
      </p:pic>
      <p:pic>
        <p:nvPicPr>
          <p:cNvPr id="5" name="spatial_noCFG_Colorize the pixels of wolf with purple, leaving the surrounding pixels untouched.">
            <a:hlinkClick r:id="" action="ppaction://media"/>
            <a:extLst>
              <a:ext uri="{FF2B5EF4-FFF2-40B4-BE49-F238E27FC236}">
                <a16:creationId xmlns:a16="http://schemas.microsoft.com/office/drawing/2014/main" id="{72AC2279-6A68-03F2-E27A-50F1557C891A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0" y="2708031"/>
            <a:ext cx="6096000" cy="1714500"/>
          </a:xfrm>
          <a:prstGeom prst="rect">
            <a:avLst/>
          </a:prstGeom>
        </p:spPr>
      </p:pic>
      <p:pic>
        <p:nvPicPr>
          <p:cNvPr id="11" name="spatial_useCFG_Colorize the pixels of wolf with purple, leaving the surrounding pixels untouched.">
            <a:hlinkClick r:id="" action="ppaction://media"/>
            <a:extLst>
              <a:ext uri="{FF2B5EF4-FFF2-40B4-BE49-F238E27FC236}">
                <a16:creationId xmlns:a16="http://schemas.microsoft.com/office/drawing/2014/main" id="{D0ADCCDC-5B87-BAFA-B4C3-E3A140326528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6096000" y="2708031"/>
            <a:ext cx="6096000" cy="1714500"/>
          </a:xfrm>
          <a:prstGeom prst="rect">
            <a:avLst/>
          </a:prstGeom>
        </p:spPr>
      </p:pic>
      <p:pic>
        <p:nvPicPr>
          <p:cNvPr id="12" name="temporal_noCFG_Paint wolf with purple, allowing the surrounding pixels to maintain their original tones.">
            <a:hlinkClick r:id="" action="ppaction://media"/>
            <a:extLst>
              <a:ext uri="{FF2B5EF4-FFF2-40B4-BE49-F238E27FC236}">
                <a16:creationId xmlns:a16="http://schemas.microsoft.com/office/drawing/2014/main" id="{6D445078-4932-073D-83CF-20E385592196}"/>
              </a:ext>
            </a:extLst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0" y="4422530"/>
            <a:ext cx="6096000" cy="1714500"/>
          </a:xfrm>
          <a:prstGeom prst="rect">
            <a:avLst/>
          </a:prstGeom>
        </p:spPr>
      </p:pic>
      <p:pic>
        <p:nvPicPr>
          <p:cNvPr id="13" name="temporal_useCFG_Use purple to fill in the pixels of wolf, preserving the original colors of the surrounding area.">
            <a:hlinkClick r:id="" action="ppaction://media"/>
            <a:extLst>
              <a:ext uri="{FF2B5EF4-FFF2-40B4-BE49-F238E27FC236}">
                <a16:creationId xmlns:a16="http://schemas.microsoft.com/office/drawing/2014/main" id="{87F24B22-97CB-23E7-2979-BA659C966B49}"/>
              </a:ext>
            </a:extLst>
          </p:cNvPr>
          <p:cNvPicPr>
            <a:picLocks noChangeAspect="1"/>
          </p:cNvPicPr>
          <p:nvPr>
            <a:vide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6096000" y="4422530"/>
            <a:ext cx="6096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406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2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200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200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2000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33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34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5" fill="hold">
                      <p:stCondLst>
                        <p:cond delay="0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8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39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40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1" fill="hold">
                      <p:stCondLst>
                        <p:cond delay="0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4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45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46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7" fill="hold">
                      <p:stCondLst>
                        <p:cond delay="0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50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51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52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3" fill="hold">
                      <p:stCondLst>
                        <p:cond delay="0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5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80000">
                <p:cTn id="5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5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9" fill="hold">
                      <p:stCondLst>
                        <p:cond delay="0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039D993-BD85-354E-FEFB-B260381F3EC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C6B2C4F-975D-40AF-9203-CD9202CF4CB0}" type="slidenum">
              <a:rPr lang="en-US" smtClean="0"/>
              <a:t>14</a:t>
            </a:fld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AE834A2E-0265-7BD3-C83E-47173AB458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9363" y="177800"/>
            <a:ext cx="10479087" cy="658813"/>
          </a:xfrm>
        </p:spPr>
        <p:txBody>
          <a:bodyPr/>
          <a:lstStyle/>
          <a:p>
            <a:r>
              <a:rPr lang="en-US" altLang="zh-CN" sz="3200" dirty="0"/>
              <a:t>CFG</a:t>
            </a:r>
            <a:endParaRPr lang="zh-CN" altLang="en-US" sz="3200" dirty="0"/>
          </a:p>
        </p:txBody>
      </p:sp>
      <p:graphicFrame>
        <p:nvGraphicFramePr>
          <p:cNvPr id="22" name="表格 21">
            <a:extLst>
              <a:ext uri="{FF2B5EF4-FFF2-40B4-BE49-F238E27FC236}">
                <a16:creationId xmlns:a16="http://schemas.microsoft.com/office/drawing/2014/main" id="{A93C02A7-019F-C5FB-320D-5CC059F40390}"/>
              </a:ext>
            </a:extLst>
          </p:cNvPr>
          <p:cNvGraphicFramePr>
            <a:graphicFrameLocks noGrp="1"/>
          </p:cNvGraphicFramePr>
          <p:nvPr/>
        </p:nvGraphicFramePr>
        <p:xfrm>
          <a:off x="8308732" y="0"/>
          <a:ext cx="3883269" cy="993532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94423">
                  <a:extLst>
                    <a:ext uri="{9D8B030D-6E8A-4147-A177-3AD203B41FA5}">
                      <a16:colId xmlns:a16="http://schemas.microsoft.com/office/drawing/2014/main" val="505907908"/>
                    </a:ext>
                  </a:extLst>
                </a:gridCol>
                <a:gridCol w="1294423">
                  <a:extLst>
                    <a:ext uri="{9D8B030D-6E8A-4147-A177-3AD203B41FA5}">
                      <a16:colId xmlns:a16="http://schemas.microsoft.com/office/drawing/2014/main" val="1426848758"/>
                    </a:ext>
                  </a:extLst>
                </a:gridCol>
                <a:gridCol w="1294423">
                  <a:extLst>
                    <a:ext uri="{9D8B030D-6E8A-4147-A177-3AD203B41FA5}">
                      <a16:colId xmlns:a16="http://schemas.microsoft.com/office/drawing/2014/main" val="944799547"/>
                    </a:ext>
                  </a:extLst>
                </a:gridCol>
              </a:tblGrid>
              <a:tr h="248383">
                <a:tc>
                  <a:txBody>
                    <a:bodyPr/>
                    <a:lstStyle/>
                    <a:p>
                      <a:endParaRPr lang="zh-CN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b="0" dirty="0">
                          <a:solidFill>
                            <a:schemeClr val="tx1"/>
                          </a:solidFill>
                        </a:rPr>
                        <a:t>w/o CFG</a:t>
                      </a:r>
                      <a:endParaRPr lang="zh-CN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b="0" dirty="0">
                          <a:solidFill>
                            <a:schemeClr val="tx1"/>
                          </a:solidFill>
                        </a:rPr>
                        <a:t>w/ CFG</a:t>
                      </a:r>
                      <a:endParaRPr lang="zh-CN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27743085"/>
                  </a:ext>
                </a:extLst>
              </a:tr>
              <a:tr h="248383">
                <a:tc>
                  <a:txBody>
                    <a:bodyPr/>
                    <a:lstStyle/>
                    <a:p>
                      <a:r>
                        <a:rPr lang="en-US" altLang="zh-CN" sz="1000" b="0" dirty="0">
                          <a:solidFill>
                            <a:schemeClr val="tx1"/>
                          </a:solidFill>
                        </a:rPr>
                        <a:t>Baseline</a:t>
                      </a:r>
                      <a:endParaRPr lang="zh-CN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47135373"/>
                  </a:ext>
                </a:extLst>
              </a:tr>
              <a:tr h="248383">
                <a:tc>
                  <a:txBody>
                    <a:bodyPr/>
                    <a:lstStyle/>
                    <a:p>
                      <a:r>
                        <a:rPr lang="en-US" altLang="zh-CN" sz="1000" b="0" dirty="0">
                          <a:solidFill>
                            <a:schemeClr val="tx1"/>
                          </a:solidFill>
                        </a:rPr>
                        <a:t>+ Spatial tuning</a:t>
                      </a:r>
                      <a:endParaRPr lang="zh-CN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47668649"/>
                  </a:ext>
                </a:extLst>
              </a:tr>
              <a:tr h="248383">
                <a:tc>
                  <a:txBody>
                    <a:bodyPr/>
                    <a:lstStyle/>
                    <a:p>
                      <a:r>
                        <a:rPr lang="en-US" altLang="zh-CN" sz="1000" b="0" dirty="0">
                          <a:solidFill>
                            <a:schemeClr val="tx1"/>
                          </a:solidFill>
                        </a:rPr>
                        <a:t>+ Temporal tuning</a:t>
                      </a:r>
                      <a:endParaRPr lang="zh-CN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sz="10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6366437"/>
                  </a:ext>
                </a:extLst>
              </a:tr>
            </a:tbl>
          </a:graphicData>
        </a:graphic>
      </p:graphicFrame>
      <p:sp>
        <p:nvSpPr>
          <p:cNvPr id="23" name="文本框 22">
            <a:extLst>
              <a:ext uri="{FF2B5EF4-FFF2-40B4-BE49-F238E27FC236}">
                <a16:creationId xmlns:a16="http://schemas.microsoft.com/office/drawing/2014/main" id="{0B636076-781A-1D55-29A2-B253C67C3F7D}"/>
              </a:ext>
            </a:extLst>
          </p:cNvPr>
          <p:cNvSpPr txBox="1"/>
          <p:nvPr/>
        </p:nvSpPr>
        <p:spPr>
          <a:xfrm>
            <a:off x="545123" y="6179106"/>
            <a:ext cx="8661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Baseline</a:t>
            </a:r>
            <a:r>
              <a:rPr lang="zh-CN" altLang="en-US" dirty="0"/>
              <a:t>错分严重，只</a:t>
            </a:r>
            <a:r>
              <a:rPr lang="en-US" altLang="zh-CN" dirty="0"/>
              <a:t>spatial</a:t>
            </a:r>
            <a:r>
              <a:rPr lang="zh-CN" altLang="en-US" dirty="0"/>
              <a:t>效果不好，但是引入</a:t>
            </a:r>
            <a:r>
              <a:rPr lang="en-US" altLang="zh-CN" dirty="0"/>
              <a:t>CFG</a:t>
            </a:r>
            <a:r>
              <a:rPr lang="zh-CN" altLang="en-US" dirty="0"/>
              <a:t>或者</a:t>
            </a:r>
            <a:r>
              <a:rPr lang="en-US" altLang="zh-CN" dirty="0"/>
              <a:t>temporal</a:t>
            </a:r>
            <a:r>
              <a:rPr lang="zh-CN" altLang="en-US" dirty="0"/>
              <a:t>都可以提升表现</a:t>
            </a:r>
          </a:p>
        </p:txBody>
      </p:sp>
      <p:pic>
        <p:nvPicPr>
          <p:cNvPr id="6" name="base_noCFG_Use green to fill in the pixels of puppy, preserving the original colors of the surrounding area.">
            <a:hlinkClick r:id="" action="ppaction://media"/>
            <a:extLst>
              <a:ext uri="{FF2B5EF4-FFF2-40B4-BE49-F238E27FC236}">
                <a16:creationId xmlns:a16="http://schemas.microsoft.com/office/drawing/2014/main" id="{EC302C5E-10E1-5799-0371-3C1201E5B5E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0" y="993530"/>
            <a:ext cx="6096000" cy="1714500"/>
          </a:xfrm>
          <a:prstGeom prst="rect">
            <a:avLst/>
          </a:prstGeom>
        </p:spPr>
      </p:pic>
      <p:pic>
        <p:nvPicPr>
          <p:cNvPr id="7" name="base_useCFG_Use green to fill in the pixels of puppy, preserving the original colors of the surrounding area.">
            <a:hlinkClick r:id="" action="ppaction://media"/>
            <a:extLst>
              <a:ext uri="{FF2B5EF4-FFF2-40B4-BE49-F238E27FC236}">
                <a16:creationId xmlns:a16="http://schemas.microsoft.com/office/drawing/2014/main" id="{7AE750E3-970B-6CC9-6907-3AB7241FA24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6096000" y="993530"/>
            <a:ext cx="6096000" cy="1714500"/>
          </a:xfrm>
          <a:prstGeom prst="rect">
            <a:avLst/>
          </a:prstGeom>
        </p:spPr>
      </p:pic>
      <p:pic>
        <p:nvPicPr>
          <p:cNvPr id="8" name="spatial_noCFG_Replace the transparent pixels of puppy with green, retaining the colors of the neighboring pixels.">
            <a:hlinkClick r:id="" action="ppaction://media"/>
            <a:extLst>
              <a:ext uri="{FF2B5EF4-FFF2-40B4-BE49-F238E27FC236}">
                <a16:creationId xmlns:a16="http://schemas.microsoft.com/office/drawing/2014/main" id="{7C985EB9-E026-E397-F2D9-1BA7359AA511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0" y="2708030"/>
            <a:ext cx="6096000" cy="1714500"/>
          </a:xfrm>
          <a:prstGeom prst="rect">
            <a:avLst/>
          </a:prstGeom>
        </p:spPr>
      </p:pic>
      <p:pic>
        <p:nvPicPr>
          <p:cNvPr id="9" name="spatial_useCFG_Change the color of the pixels of puppy to green while keeping the surrounding pixels' colors intact.">
            <a:hlinkClick r:id="" action="ppaction://media"/>
            <a:extLst>
              <a:ext uri="{FF2B5EF4-FFF2-40B4-BE49-F238E27FC236}">
                <a16:creationId xmlns:a16="http://schemas.microsoft.com/office/drawing/2014/main" id="{E7D4E19A-DA7F-0C6A-F14D-272F7B25B4FD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6096000" y="2708030"/>
            <a:ext cx="6096000" cy="1714500"/>
          </a:xfrm>
          <a:prstGeom prst="rect">
            <a:avLst/>
          </a:prstGeom>
        </p:spPr>
      </p:pic>
      <p:pic>
        <p:nvPicPr>
          <p:cNvPr id="10" name="temporal_noCFG_Use a green overlay to emphasize the pixels of puppy without altering others.">
            <a:hlinkClick r:id="" action="ppaction://media"/>
            <a:extLst>
              <a:ext uri="{FF2B5EF4-FFF2-40B4-BE49-F238E27FC236}">
                <a16:creationId xmlns:a16="http://schemas.microsoft.com/office/drawing/2014/main" id="{BF0A063A-7990-2943-9AF5-58288A3C01AA}"/>
              </a:ext>
            </a:extLst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0" y="4422528"/>
            <a:ext cx="6096000" cy="1714500"/>
          </a:xfrm>
          <a:prstGeom prst="rect">
            <a:avLst/>
          </a:prstGeom>
        </p:spPr>
      </p:pic>
      <p:pic>
        <p:nvPicPr>
          <p:cNvPr id="15" name="temporal_useCFG_Apply a green mask to puppy, masking all pixels except the ones you want to highlight.">
            <a:hlinkClick r:id="" action="ppaction://media"/>
            <a:extLst>
              <a:ext uri="{FF2B5EF4-FFF2-40B4-BE49-F238E27FC236}">
                <a16:creationId xmlns:a16="http://schemas.microsoft.com/office/drawing/2014/main" id="{2E694CFE-005C-5C7C-31D6-66737046029C}"/>
              </a:ext>
            </a:extLst>
          </p:cNvPr>
          <p:cNvPicPr>
            <a:picLocks noChangeAspect="1"/>
          </p:cNvPicPr>
          <p:nvPr>
            <a:vide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6096000" y="4422528"/>
            <a:ext cx="6096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547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2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0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20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200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2000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23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24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" fill="hold">
                      <p:stCondLst>
                        <p:cond delay="0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8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29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30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1" fill="hold">
                      <p:stCondLst>
                        <p:cond delay="0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4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35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36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7" fill="hold">
                      <p:stCondLst>
                        <p:cond delay="0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0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41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4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3" fill="hold">
                      <p:stCondLst>
                        <p:cond delay="0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47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seq concurrent="1" nextAc="seek">
              <p:cTn id="48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9" fill="hold">
                      <p:stCondLst>
                        <p:cond delay="0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52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039D993-BD85-354E-FEFB-B260381F3EC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C6B2C4F-975D-40AF-9203-CD9202CF4CB0}" type="slidenum">
              <a:rPr lang="en-US" smtClean="0"/>
              <a:t>15</a:t>
            </a:fld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98865BF-C9C7-4D6C-22B9-01D6A40BBC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2784" y="1347788"/>
            <a:ext cx="10479616" cy="5095875"/>
          </a:xfrm>
        </p:spPr>
        <p:txBody>
          <a:bodyPr/>
          <a:lstStyle/>
          <a:p>
            <a:r>
              <a:rPr lang="zh-CN" altLang="en-US" dirty="0"/>
              <a:t>初步结论</a:t>
            </a:r>
            <a:endParaRPr lang="en-US" altLang="zh-CN" dirty="0"/>
          </a:p>
          <a:p>
            <a:pPr lvl="1"/>
            <a:r>
              <a:rPr lang="zh-CN" altLang="en-US" dirty="0"/>
              <a:t>需要进行微调</a:t>
            </a:r>
            <a:endParaRPr lang="en-US" altLang="zh-CN" dirty="0"/>
          </a:p>
          <a:p>
            <a:pPr lvl="1"/>
            <a:r>
              <a:rPr lang="en-US" altLang="zh-CN" dirty="0"/>
              <a:t>CFG</a:t>
            </a:r>
            <a:r>
              <a:rPr lang="zh-CN" altLang="en-US" dirty="0"/>
              <a:t>和</a:t>
            </a:r>
            <a:r>
              <a:rPr lang="en-US" altLang="zh-CN" dirty="0"/>
              <a:t>Temporal</a:t>
            </a:r>
            <a:r>
              <a:rPr lang="zh-CN" altLang="en-US" dirty="0"/>
              <a:t>都可以提高表现</a:t>
            </a:r>
            <a:endParaRPr lang="en-US" altLang="zh-CN" dirty="0"/>
          </a:p>
          <a:p>
            <a:pPr lvl="1"/>
            <a:r>
              <a:rPr lang="zh-CN" altLang="en-US" dirty="0"/>
              <a:t>指定</a:t>
            </a:r>
            <a:r>
              <a:rPr lang="en-US" altLang="zh-CN" dirty="0"/>
              <a:t>CFG</a:t>
            </a:r>
            <a:r>
              <a:rPr lang="zh-CN" altLang="en-US" dirty="0"/>
              <a:t>对一些任务有效但对其他效果不好，需要考虑替换为可学习参数</a:t>
            </a:r>
            <a:endParaRPr lang="en-US" altLang="zh-CN" dirty="0"/>
          </a:p>
          <a:p>
            <a:pPr lvl="1"/>
            <a:endParaRPr lang="en-US" altLang="zh-CN" dirty="0"/>
          </a:p>
          <a:p>
            <a:pPr marL="457200" lvl="1" indent="0">
              <a:buNone/>
            </a:pPr>
            <a:endParaRPr lang="en-US" altLang="zh-CN" dirty="0"/>
          </a:p>
          <a:p>
            <a:pPr lvl="1"/>
            <a:endParaRPr lang="en-US" altLang="zh-CN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C931C1-1D51-5AA2-6D9C-ECFEFBA347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9363" y="177800"/>
            <a:ext cx="10479087" cy="658813"/>
          </a:xfrm>
        </p:spPr>
        <p:txBody>
          <a:bodyPr/>
          <a:lstStyle/>
          <a:p>
            <a:r>
              <a:rPr lang="en-US" altLang="zh-CN" sz="3200" dirty="0"/>
              <a:t>CFG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8625556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039D993-BD85-354E-FEFB-B260381F3EC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C6B2C4F-975D-40AF-9203-CD9202CF4CB0}" type="slidenum">
              <a:rPr lang="en-US" smtClean="0"/>
              <a:t>16</a:t>
            </a:fld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AE834A2E-0265-7BD3-C83E-47173AB458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9363" y="177800"/>
            <a:ext cx="10479087" cy="658813"/>
          </a:xfrm>
        </p:spPr>
        <p:txBody>
          <a:bodyPr/>
          <a:lstStyle/>
          <a:p>
            <a:r>
              <a:rPr lang="en-US" altLang="zh-CN" sz="3200" dirty="0"/>
              <a:t>Planning</a:t>
            </a:r>
            <a:endParaRPr lang="zh-CN" altLang="en-US" sz="32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98865BF-C9C7-4D6C-22B9-01D6A40BBC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2784" y="1347788"/>
            <a:ext cx="10479616" cy="5095875"/>
          </a:xfrm>
        </p:spPr>
        <p:txBody>
          <a:bodyPr/>
          <a:lstStyle/>
          <a:p>
            <a:r>
              <a:rPr lang="zh-CN" altLang="en-US" dirty="0"/>
              <a:t>修改</a:t>
            </a:r>
            <a:r>
              <a:rPr lang="en-US" altLang="zh-CN" dirty="0"/>
              <a:t>CFG</a:t>
            </a:r>
            <a:r>
              <a:rPr lang="zh-CN" altLang="en-US" dirty="0"/>
              <a:t>设计</a:t>
            </a:r>
            <a:endParaRPr lang="en-US" altLang="zh-CN" dirty="0"/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b="0" kern="1200" dirty="0">
                <a:solidFill>
                  <a:srgbClr val="CE9178"/>
                </a:solidFill>
                <a:latin typeface="Consolas" panose="020B0609020204030204" pitchFamily="49" charset="0"/>
                <a:ea typeface="宋体"/>
              </a:rPr>
              <a:t>	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onsolas" panose="020B0609020204030204" pitchFamily="49" charset="0"/>
                <a:ea typeface="宋体"/>
                <a:cs typeface="+mn-cs"/>
              </a:rPr>
              <a:t>目前的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onsolas" panose="020B0609020204030204" pitchFamily="49" charset="0"/>
                <a:ea typeface="宋体"/>
                <a:cs typeface="+mn-cs"/>
              </a:rPr>
              <a:t>CFG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onsolas" panose="020B0609020204030204" pitchFamily="49" charset="0"/>
                <a:ea typeface="宋体"/>
                <a:cs typeface="+mn-cs"/>
              </a:rPr>
              <a:t>仅在推理阶段使用，对每一步去噪的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onsolas" panose="020B0609020204030204" pitchFamily="49" charset="0"/>
                <a:ea typeface="宋体"/>
                <a:cs typeface="+mn-cs"/>
              </a:rPr>
              <a:t>latent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onsolas" panose="020B0609020204030204" pitchFamily="49" charset="0"/>
                <a:ea typeface="宋体"/>
                <a:cs typeface="+mn-cs"/>
              </a:rPr>
              <a:t>进行加权并不进行约束，考虑到大部分生成结果差别不大，在特征数值数量级上与单一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onsolas" panose="020B0609020204030204" pitchFamily="49" charset="0"/>
                <a:ea typeface="宋体"/>
                <a:cs typeface="+mn-cs"/>
              </a:rPr>
              <a:t>latent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onsolas" panose="020B0609020204030204" pitchFamily="49" charset="0"/>
                <a:ea typeface="宋体"/>
                <a:cs typeface="+mn-cs"/>
              </a:rPr>
              <a:t>的相近，所以实际没有加范围约束和额外变化也无明显影响。</a:t>
            </a:r>
            <a:endParaRPr lang="en-US" altLang="zh-CN" sz="1800" b="0" kern="1200" dirty="0">
              <a:solidFill>
                <a:srgbClr val="CE9178"/>
              </a:solidFill>
              <a:latin typeface="Consolas" panose="020B0609020204030204" pitchFamily="49" charset="0"/>
              <a:ea typeface="宋体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onsolas" panose="020B0609020204030204" pitchFamily="49" charset="0"/>
                <a:ea typeface="宋体"/>
                <a:cs typeface="+mn-cs"/>
              </a:rPr>
              <a:t>	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onsolas" panose="020B0609020204030204" pitchFamily="49" charset="0"/>
                <a:ea typeface="宋体"/>
                <a:cs typeface="+mn-cs"/>
              </a:rPr>
              <a:t>但是在训练阶段，并无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onsolas" panose="020B0609020204030204" pitchFamily="49" charset="0"/>
                <a:ea typeface="宋体"/>
                <a:cs typeface="+mn-cs"/>
              </a:rPr>
              <a:t>CFG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onsolas" panose="020B0609020204030204" pitchFamily="49" charset="0"/>
                <a:ea typeface="宋体"/>
                <a:cs typeface="+mn-cs"/>
              </a:rPr>
              <a:t>设计，仅有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onsolas" panose="020B0609020204030204" pitchFamily="49" charset="0"/>
                <a:ea typeface="宋体"/>
                <a:cs typeface="+mn-cs"/>
              </a:rPr>
              <a:t>dropout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onsolas" panose="020B0609020204030204" pitchFamily="49" charset="0"/>
                <a:ea typeface="宋体"/>
                <a:cs typeface="+mn-cs"/>
              </a:rPr>
              <a:t>对应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onsolas" panose="020B0609020204030204" pitchFamily="49" charset="0"/>
                <a:ea typeface="宋体"/>
                <a:cs typeface="+mn-cs"/>
              </a:rPr>
              <a:t>condition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onsolas" panose="020B0609020204030204" pitchFamily="49" charset="0"/>
                <a:ea typeface="宋体"/>
                <a:cs typeface="+mn-cs"/>
              </a:rPr>
              <a:t>的操作，这与推理阶段有差异。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CE9178"/>
              </a:solidFill>
              <a:effectLst/>
              <a:uLnTx/>
              <a:uFillTx/>
              <a:latin typeface="Consolas" panose="020B0609020204030204" pitchFamily="49" charset="0"/>
              <a:ea typeface="宋体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b="0" kern="1200" dirty="0">
                <a:solidFill>
                  <a:srgbClr val="CE9178"/>
                </a:solidFill>
                <a:latin typeface="Consolas" panose="020B0609020204030204" pitchFamily="49" charset="0"/>
                <a:ea typeface="宋体"/>
              </a:rPr>
              <a:t>	</a:t>
            </a:r>
            <a:r>
              <a:rPr lang="zh-CN" altLang="en-US" sz="1800" b="0" kern="1200" dirty="0">
                <a:solidFill>
                  <a:srgbClr val="CE9178"/>
                </a:solidFill>
                <a:latin typeface="Consolas" panose="020B0609020204030204" pitchFamily="49" charset="0"/>
                <a:ea typeface="宋体"/>
              </a:rPr>
              <a:t>并且</a:t>
            </a:r>
            <a:r>
              <a:rPr lang="en-US" altLang="zh-CN" sz="1800" b="0" kern="1200" dirty="0">
                <a:solidFill>
                  <a:srgbClr val="CE9178"/>
                </a:solidFill>
                <a:latin typeface="Consolas" panose="020B0609020204030204" pitchFamily="49" charset="0"/>
                <a:ea typeface="宋体"/>
              </a:rPr>
              <a:t>CFG</a:t>
            </a:r>
            <a:r>
              <a:rPr lang="zh-CN" altLang="en-US" sz="1800" b="0" kern="1200" dirty="0">
                <a:solidFill>
                  <a:srgbClr val="CE9178"/>
                </a:solidFill>
                <a:latin typeface="Consolas" panose="020B0609020204030204" pitchFamily="49" charset="0"/>
                <a:ea typeface="宋体"/>
              </a:rPr>
              <a:t>参数设计需人为指定或依赖经验值，对一些任务有效，但是对其它任务效果不佳。</a:t>
            </a:r>
            <a:endParaRPr lang="en-US" altLang="zh-CN" sz="1800" b="0" kern="1200" dirty="0">
              <a:solidFill>
                <a:srgbClr val="CE9178"/>
              </a:solidFill>
              <a:latin typeface="Consolas" panose="020B0609020204030204" pitchFamily="49" charset="0"/>
              <a:ea typeface="宋体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b="0" kern="1200" dirty="0">
                <a:solidFill>
                  <a:srgbClr val="CE9178"/>
                </a:solidFill>
                <a:latin typeface="Consolas" panose="020B0609020204030204" pitchFamily="49" charset="0"/>
                <a:ea typeface="宋体"/>
              </a:rPr>
              <a:t>	</a:t>
            </a:r>
            <a:r>
              <a:rPr lang="zh-CN" altLang="en-US" sz="1800" b="0" kern="1200" dirty="0">
                <a:solidFill>
                  <a:srgbClr val="CE9178"/>
                </a:solidFill>
                <a:latin typeface="Consolas" panose="020B0609020204030204" pitchFamily="49" charset="0"/>
                <a:ea typeface="宋体"/>
              </a:rPr>
              <a:t>从实现角度出发，可以考虑将不同的</a:t>
            </a:r>
            <a:r>
              <a:rPr lang="en-US" altLang="zh-CN" sz="1800" b="0" kern="1200" dirty="0">
                <a:solidFill>
                  <a:srgbClr val="CE9178"/>
                </a:solidFill>
                <a:latin typeface="Consolas" panose="020B0609020204030204" pitchFamily="49" charset="0"/>
                <a:ea typeface="宋体"/>
              </a:rPr>
              <a:t>text condition</a:t>
            </a:r>
            <a:r>
              <a:rPr lang="zh-CN" altLang="en-US" sz="1800" b="0" kern="1200" dirty="0">
                <a:solidFill>
                  <a:srgbClr val="CE9178"/>
                </a:solidFill>
                <a:latin typeface="Consolas" panose="020B0609020204030204" pitchFamily="49" charset="0"/>
                <a:ea typeface="宋体"/>
              </a:rPr>
              <a:t>提取出的</a:t>
            </a:r>
            <a:r>
              <a:rPr lang="en-US" altLang="zh-CN" sz="1800" b="0" kern="1200" dirty="0">
                <a:solidFill>
                  <a:srgbClr val="CE9178"/>
                </a:solidFill>
                <a:latin typeface="Consolas" panose="020B0609020204030204" pitchFamily="49" charset="0"/>
                <a:ea typeface="宋体"/>
              </a:rPr>
              <a:t>shortcut</a:t>
            </a:r>
            <a:r>
              <a:rPr lang="zh-CN" altLang="en-US" sz="1800" b="0" kern="1200" dirty="0">
                <a:solidFill>
                  <a:srgbClr val="CE9178"/>
                </a:solidFill>
                <a:latin typeface="Consolas" panose="020B0609020204030204" pitchFamily="49" charset="0"/>
                <a:ea typeface="宋体"/>
              </a:rPr>
              <a:t>特征进行线性组合，保证权重之和为</a:t>
            </a:r>
            <a:r>
              <a:rPr lang="en-US" altLang="zh-CN" sz="1800" b="0" kern="1200" dirty="0">
                <a:solidFill>
                  <a:srgbClr val="CE9178"/>
                </a:solidFill>
                <a:latin typeface="Consolas" panose="020B0609020204030204" pitchFamily="49" charset="0"/>
                <a:ea typeface="宋体"/>
              </a:rPr>
              <a:t>1</a:t>
            </a:r>
            <a:r>
              <a:rPr lang="zh-CN" altLang="en-US" sz="1800" b="0" kern="1200" dirty="0">
                <a:solidFill>
                  <a:srgbClr val="CE9178"/>
                </a:solidFill>
                <a:latin typeface="Consolas" panose="020B0609020204030204" pitchFamily="49" charset="0"/>
                <a:ea typeface="宋体"/>
              </a:rPr>
              <a:t>，近似等效于</a:t>
            </a:r>
            <a:r>
              <a:rPr lang="en-US" altLang="zh-CN" sz="1800" b="0" kern="1200" dirty="0">
                <a:solidFill>
                  <a:srgbClr val="CE9178"/>
                </a:solidFill>
                <a:latin typeface="Consolas" panose="020B0609020204030204" pitchFamily="49" charset="0"/>
                <a:ea typeface="宋体"/>
              </a:rPr>
              <a:t>CFG</a:t>
            </a:r>
            <a:r>
              <a:rPr lang="zh-CN" altLang="en-US" sz="1800" b="0" kern="1200" dirty="0">
                <a:solidFill>
                  <a:srgbClr val="CE9178"/>
                </a:solidFill>
                <a:latin typeface="Consolas" panose="020B0609020204030204" pitchFamily="49" charset="0"/>
                <a:ea typeface="宋体"/>
              </a:rPr>
              <a:t>的设计。</a:t>
            </a:r>
            <a:endParaRPr lang="en-US" altLang="zh-CN" sz="1800" b="0" kern="1200" dirty="0">
              <a:solidFill>
                <a:srgbClr val="CE9178"/>
              </a:solidFill>
              <a:latin typeface="Consolas" panose="020B0609020204030204" pitchFamily="49" charset="0"/>
              <a:ea typeface="宋体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b="0" kern="1200" dirty="0">
                <a:solidFill>
                  <a:srgbClr val="CE9178"/>
                </a:solidFill>
                <a:latin typeface="Consolas" panose="020B0609020204030204" pitchFamily="49" charset="0"/>
                <a:ea typeface="宋体"/>
              </a:rPr>
              <a:t>	</a:t>
            </a:r>
            <a:r>
              <a:rPr lang="zh-CN" altLang="en-US" sz="1800" b="0" kern="1200" dirty="0">
                <a:solidFill>
                  <a:srgbClr val="CE9178"/>
                </a:solidFill>
                <a:latin typeface="Consolas" panose="020B0609020204030204" pitchFamily="49" charset="0"/>
                <a:ea typeface="宋体"/>
              </a:rPr>
              <a:t>这样做有</a:t>
            </a:r>
            <a:r>
              <a:rPr lang="en-US" altLang="zh-CN" sz="1800" b="0" kern="1200" dirty="0">
                <a:solidFill>
                  <a:srgbClr val="CE9178"/>
                </a:solidFill>
                <a:latin typeface="Consolas" panose="020B0609020204030204" pitchFamily="49" charset="0"/>
                <a:ea typeface="宋体"/>
              </a:rPr>
              <a:t>2</a:t>
            </a:r>
            <a:r>
              <a:rPr lang="zh-CN" altLang="en-US" sz="1800" b="0" kern="1200" dirty="0">
                <a:solidFill>
                  <a:srgbClr val="CE9178"/>
                </a:solidFill>
                <a:latin typeface="Consolas" panose="020B0609020204030204" pitchFamily="49" charset="0"/>
                <a:ea typeface="宋体"/>
              </a:rPr>
              <a:t>个解释角度：</a:t>
            </a:r>
            <a:r>
              <a:rPr lang="en-US" altLang="zh-CN" sz="1800" b="0" kern="1200" dirty="0">
                <a:solidFill>
                  <a:srgbClr val="CE9178"/>
                </a:solidFill>
                <a:latin typeface="Consolas" panose="020B0609020204030204" pitchFamily="49" charset="0"/>
                <a:ea typeface="宋体"/>
              </a:rPr>
              <a:t>1</a:t>
            </a:r>
            <a:r>
              <a:rPr lang="zh-CN" altLang="en-US" sz="1800" b="0" kern="1200" dirty="0">
                <a:solidFill>
                  <a:srgbClr val="CE9178"/>
                </a:solidFill>
                <a:latin typeface="Consolas" panose="020B0609020204030204" pitchFamily="49" charset="0"/>
                <a:ea typeface="宋体"/>
              </a:rPr>
              <a:t>是仿效</a:t>
            </a:r>
            <a:r>
              <a:rPr lang="en-US" altLang="zh-CN" sz="1800" b="0" kern="1200" dirty="0">
                <a:solidFill>
                  <a:srgbClr val="CE9178"/>
                </a:solidFill>
                <a:latin typeface="Consolas" panose="020B0609020204030204" pitchFamily="49" charset="0"/>
                <a:ea typeface="宋体"/>
              </a:rPr>
              <a:t>CFG</a:t>
            </a:r>
            <a:r>
              <a:rPr lang="zh-CN" altLang="en-US" sz="1800" b="0" kern="1200" dirty="0">
                <a:solidFill>
                  <a:srgbClr val="CE9178"/>
                </a:solidFill>
                <a:latin typeface="Consolas" panose="020B0609020204030204" pitchFamily="49" charset="0"/>
                <a:ea typeface="宋体"/>
              </a:rPr>
              <a:t>，让不同条件生成在特征层面</a:t>
            </a:r>
            <a:endParaRPr lang="en-US" altLang="zh-CN" sz="1800" b="0" kern="1200" dirty="0">
              <a:solidFill>
                <a:srgbClr val="CE9178"/>
              </a:solidFill>
              <a:latin typeface="Consolas" panose="020B0609020204030204" pitchFamily="49" charset="0"/>
              <a:ea typeface="宋体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b="0" kern="1200" dirty="0">
                <a:solidFill>
                  <a:srgbClr val="CE9178"/>
                </a:solidFill>
                <a:latin typeface="Consolas" panose="020B0609020204030204" pitchFamily="49" charset="0"/>
                <a:ea typeface="宋体"/>
              </a:rPr>
              <a:t>就进行交互，而非在末尾；</a:t>
            </a:r>
            <a:r>
              <a:rPr lang="en-US" altLang="zh-CN" sz="1800" b="0" kern="1200" dirty="0">
                <a:solidFill>
                  <a:srgbClr val="CE9178"/>
                </a:solidFill>
                <a:latin typeface="Consolas" panose="020B0609020204030204" pitchFamily="49" charset="0"/>
                <a:ea typeface="宋体"/>
              </a:rPr>
              <a:t>2</a:t>
            </a:r>
            <a:r>
              <a:rPr lang="zh-CN" altLang="en-US" sz="1800" b="0" kern="1200" dirty="0">
                <a:solidFill>
                  <a:srgbClr val="CE9178"/>
                </a:solidFill>
                <a:latin typeface="Consolas" panose="020B0609020204030204" pitchFamily="49" charset="0"/>
                <a:ea typeface="宋体"/>
              </a:rPr>
              <a:t>是从</a:t>
            </a:r>
            <a:r>
              <a:rPr lang="en-US" altLang="zh-CN" sz="1800" b="0" kern="1200" dirty="0">
                <a:solidFill>
                  <a:srgbClr val="CE9178"/>
                </a:solidFill>
                <a:latin typeface="Consolas" panose="020B0609020204030204" pitchFamily="49" charset="0"/>
                <a:ea typeface="宋体"/>
              </a:rPr>
              <a:t>visual word</a:t>
            </a:r>
            <a:r>
              <a:rPr lang="zh-CN" altLang="en-US" sz="1800" b="0" kern="1200" dirty="0">
                <a:solidFill>
                  <a:srgbClr val="CE9178"/>
                </a:solidFill>
                <a:latin typeface="Consolas" panose="020B0609020204030204" pitchFamily="49" charset="0"/>
                <a:ea typeface="宋体"/>
              </a:rPr>
              <a:t>的角度出发，利用</a:t>
            </a:r>
            <a:r>
              <a:rPr lang="en-US" altLang="zh-CN" sz="1800" b="0" kern="1200" dirty="0">
                <a:solidFill>
                  <a:srgbClr val="CE9178"/>
                </a:solidFill>
                <a:latin typeface="Consolas" panose="020B0609020204030204" pitchFamily="49" charset="0"/>
                <a:ea typeface="宋体"/>
              </a:rPr>
              <a:t>SD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b="0" kern="1200" dirty="0">
                <a:solidFill>
                  <a:srgbClr val="CE9178"/>
                </a:solidFill>
                <a:latin typeface="Consolas" panose="020B0609020204030204" pitchFamily="49" charset="0"/>
                <a:ea typeface="宋体"/>
              </a:rPr>
              <a:t>的</a:t>
            </a:r>
            <a:r>
              <a:rPr lang="en-US" altLang="zh-CN" sz="1800" b="0" kern="1200" dirty="0">
                <a:solidFill>
                  <a:srgbClr val="CE9178"/>
                </a:solidFill>
                <a:latin typeface="Consolas" panose="020B0609020204030204" pitchFamily="49" charset="0"/>
                <a:ea typeface="宋体"/>
              </a:rPr>
              <a:t>grounding</a:t>
            </a:r>
            <a:r>
              <a:rPr lang="zh-CN" altLang="en-US" sz="1800" b="0" kern="1200" dirty="0">
                <a:solidFill>
                  <a:srgbClr val="CE9178"/>
                </a:solidFill>
                <a:latin typeface="Consolas" panose="020B0609020204030204" pitchFamily="49" charset="0"/>
                <a:ea typeface="宋体"/>
              </a:rPr>
              <a:t>能力赋予下路</a:t>
            </a:r>
            <a:r>
              <a:rPr lang="en-US" altLang="zh-CN" sz="1800" b="0" kern="1200" dirty="0">
                <a:solidFill>
                  <a:srgbClr val="CE9178"/>
                </a:solidFill>
                <a:latin typeface="Consolas" panose="020B0609020204030204" pitchFamily="49" charset="0"/>
                <a:ea typeface="宋体"/>
              </a:rPr>
              <a:t>visual word</a:t>
            </a:r>
            <a:r>
              <a:rPr lang="zh-CN" altLang="en-US" sz="1800" b="0" kern="1200" dirty="0">
                <a:solidFill>
                  <a:srgbClr val="CE9178"/>
                </a:solidFill>
                <a:latin typeface="Consolas" panose="020B0609020204030204" pitchFamily="49" charset="0"/>
                <a:ea typeface="宋体"/>
              </a:rPr>
              <a:t>更多</a:t>
            </a:r>
            <a:r>
              <a:rPr lang="en-US" altLang="zh-CN" sz="1800" b="0" kern="1200" dirty="0">
                <a:solidFill>
                  <a:srgbClr val="CE9178"/>
                </a:solidFill>
                <a:latin typeface="Consolas" panose="020B0609020204030204" pitchFamily="49" charset="0"/>
                <a:ea typeface="宋体"/>
              </a:rPr>
              <a:t>object</a:t>
            </a:r>
            <a:r>
              <a:rPr lang="zh-CN" altLang="en-US" sz="1800" b="0" kern="1200" dirty="0">
                <a:solidFill>
                  <a:srgbClr val="CE9178"/>
                </a:solidFill>
                <a:latin typeface="Consolas" panose="020B0609020204030204" pitchFamily="49" charset="0"/>
                <a:ea typeface="宋体"/>
              </a:rPr>
              <a:t>对应的语义信息</a:t>
            </a:r>
            <a:endParaRPr lang="en-US" altLang="zh-CN" sz="1800" b="0" kern="1200" dirty="0">
              <a:solidFill>
                <a:srgbClr val="CE9178"/>
              </a:solidFill>
              <a:latin typeface="Consolas" panose="020B0609020204030204" pitchFamily="49" charset="0"/>
              <a:ea typeface="宋体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b="0" kern="1200" dirty="0">
                <a:solidFill>
                  <a:srgbClr val="CE9178"/>
                </a:solidFill>
                <a:latin typeface="Consolas" panose="020B0609020204030204" pitchFamily="49" charset="0"/>
                <a:ea typeface="宋体"/>
              </a:rPr>
              <a:t>从而强调编辑目标。</a:t>
            </a:r>
            <a:endParaRPr lang="en-US" altLang="zh-CN" sz="1800" b="0" kern="1200" dirty="0">
              <a:solidFill>
                <a:srgbClr val="CE9178"/>
              </a:solidFill>
              <a:latin typeface="Consolas" panose="020B0609020204030204" pitchFamily="49" charset="0"/>
              <a:ea typeface="宋体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b="0" kern="1200" dirty="0">
                <a:solidFill>
                  <a:srgbClr val="CE9178"/>
                </a:solidFill>
                <a:latin typeface="Consolas" panose="020B0609020204030204" pitchFamily="49" charset="0"/>
                <a:ea typeface="宋体"/>
              </a:rPr>
              <a:t>	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b="0" kern="1200" dirty="0">
                <a:solidFill>
                  <a:srgbClr val="CE9178"/>
                </a:solidFill>
                <a:latin typeface="Consolas" panose="020B0609020204030204" pitchFamily="49" charset="0"/>
                <a:ea typeface="宋体"/>
              </a:rPr>
              <a:t>	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CE9178"/>
              </a:solidFill>
              <a:effectLst/>
              <a:uLnTx/>
              <a:uFillTx/>
              <a:latin typeface="Consolas" panose="020B0609020204030204" pitchFamily="49" charset="0"/>
              <a:ea typeface="宋体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onsolas" panose="020B0609020204030204" pitchFamily="49" charset="0"/>
                <a:ea typeface="宋体"/>
                <a:cs typeface="+mn-cs"/>
              </a:rPr>
              <a:t>	</a:t>
            </a:r>
          </a:p>
        </p:txBody>
      </p: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644D0896-018F-2387-97DD-CCCDE68851DD}"/>
              </a:ext>
            </a:extLst>
          </p:cNvPr>
          <p:cNvCxnSpPr>
            <a:stCxn id="26" idx="2"/>
          </p:cNvCxnSpPr>
          <p:nvPr/>
        </p:nvCxnSpPr>
        <p:spPr bwMode="auto">
          <a:xfrm>
            <a:off x="7771131" y="1234572"/>
            <a:ext cx="613413" cy="8329"/>
          </a:xfrm>
          <a:prstGeom prst="straightConnector1">
            <a:avLst/>
          </a:prstGeom>
          <a:noFill/>
          <a:ln w="9525" cap="flat" cmpd="sng" algn="ctr">
            <a:solidFill>
              <a:srgbClr val="FF9966"/>
            </a:solidFill>
            <a:prstDash val="solid"/>
            <a:round/>
            <a:headEnd type="none" w="med" len="med"/>
            <a:tailEnd type="triangle"/>
          </a:ln>
        </p:spPr>
      </p:cxnSp>
      <p:sp>
        <p:nvSpPr>
          <p:cNvPr id="31" name="文本框 30">
            <a:extLst>
              <a:ext uri="{FF2B5EF4-FFF2-40B4-BE49-F238E27FC236}">
                <a16:creationId xmlns:a16="http://schemas.microsoft.com/office/drawing/2014/main" id="{DCFFEB6C-9208-4841-1CF0-30B28F54E93B}"/>
              </a:ext>
            </a:extLst>
          </p:cNvPr>
          <p:cNvSpPr txBox="1"/>
          <p:nvPr/>
        </p:nvSpPr>
        <p:spPr>
          <a:xfrm>
            <a:off x="8402129" y="1122787"/>
            <a:ext cx="12602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>
                <a:solidFill>
                  <a:srgbClr val="CE9178"/>
                </a:solidFill>
                <a:latin typeface="Consolas" panose="020B0609020204030204" pitchFamily="49" charset="0"/>
                <a:ea typeface="宋体"/>
              </a:rPr>
              <a:t>CFG</a:t>
            </a:r>
            <a:r>
              <a:rPr lang="zh-CN" altLang="en-US" sz="1100" dirty="0">
                <a:solidFill>
                  <a:srgbClr val="CE9178"/>
                </a:solidFill>
                <a:latin typeface="Consolas" panose="020B0609020204030204" pitchFamily="49" charset="0"/>
                <a:ea typeface="宋体"/>
              </a:rPr>
              <a:t>作用位置</a:t>
            </a:r>
          </a:p>
        </p:txBody>
      </p: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2A86ED2F-895F-639D-1582-4304FE931056}"/>
              </a:ext>
            </a:extLst>
          </p:cNvPr>
          <p:cNvGrpSpPr/>
          <p:nvPr/>
        </p:nvGrpSpPr>
        <p:grpSpPr>
          <a:xfrm>
            <a:off x="4558147" y="376581"/>
            <a:ext cx="3212984" cy="1374379"/>
            <a:chOff x="4376826" y="2521346"/>
            <a:chExt cx="3212984" cy="1374379"/>
          </a:xfrm>
        </p:grpSpPr>
        <p:grpSp>
          <p:nvGrpSpPr>
            <p:cNvPr id="2" name="组合 1">
              <a:extLst>
                <a:ext uri="{FF2B5EF4-FFF2-40B4-BE49-F238E27FC236}">
                  <a16:creationId xmlns:a16="http://schemas.microsoft.com/office/drawing/2014/main" id="{40A1C74A-0DAF-3677-1B75-240EC1E9DEAA}"/>
                </a:ext>
              </a:extLst>
            </p:cNvPr>
            <p:cNvGrpSpPr/>
            <p:nvPr/>
          </p:nvGrpSpPr>
          <p:grpSpPr>
            <a:xfrm>
              <a:off x="4376826" y="2521346"/>
              <a:ext cx="3212984" cy="1374379"/>
              <a:chOff x="1584918" y="2374464"/>
              <a:chExt cx="3673936" cy="1571555"/>
            </a:xfrm>
          </p:grpSpPr>
          <p:grpSp>
            <p:nvGrpSpPr>
              <p:cNvPr id="5" name="组合 4">
                <a:extLst>
                  <a:ext uri="{FF2B5EF4-FFF2-40B4-BE49-F238E27FC236}">
                    <a16:creationId xmlns:a16="http://schemas.microsoft.com/office/drawing/2014/main" id="{4D602310-A0A4-EE81-1B9D-196324C9C511}"/>
                  </a:ext>
                </a:extLst>
              </p:cNvPr>
              <p:cNvGrpSpPr/>
              <p:nvPr/>
            </p:nvGrpSpPr>
            <p:grpSpPr>
              <a:xfrm>
                <a:off x="1584918" y="2374464"/>
                <a:ext cx="3673936" cy="1571555"/>
                <a:chOff x="1347851" y="2841824"/>
                <a:chExt cx="3673936" cy="1571555"/>
              </a:xfrm>
            </p:grpSpPr>
            <p:grpSp>
              <p:nvGrpSpPr>
                <p:cNvPr id="8" name="组合 7">
                  <a:extLst>
                    <a:ext uri="{FF2B5EF4-FFF2-40B4-BE49-F238E27FC236}">
                      <a16:creationId xmlns:a16="http://schemas.microsoft.com/office/drawing/2014/main" id="{815E76FE-6E3F-C796-781A-D5C53A7FF562}"/>
                    </a:ext>
                  </a:extLst>
                </p:cNvPr>
                <p:cNvGrpSpPr/>
                <p:nvPr/>
              </p:nvGrpSpPr>
              <p:grpSpPr>
                <a:xfrm>
                  <a:off x="1347851" y="2841824"/>
                  <a:ext cx="3673936" cy="1536497"/>
                  <a:chOff x="1347851" y="2841824"/>
                  <a:chExt cx="3673936" cy="1536497"/>
                </a:xfrm>
              </p:grpSpPr>
              <p:grpSp>
                <p:nvGrpSpPr>
                  <p:cNvPr id="10" name="组合 9">
                    <a:extLst>
                      <a:ext uri="{FF2B5EF4-FFF2-40B4-BE49-F238E27FC236}">
                        <a16:creationId xmlns:a16="http://schemas.microsoft.com/office/drawing/2014/main" id="{0B7DD95F-37FE-28E6-2656-24DCF157A4A6}"/>
                      </a:ext>
                    </a:extLst>
                  </p:cNvPr>
                  <p:cNvGrpSpPr/>
                  <p:nvPr/>
                </p:nvGrpSpPr>
                <p:grpSpPr>
                  <a:xfrm>
                    <a:off x="1347851" y="2841824"/>
                    <a:ext cx="3673936" cy="1536497"/>
                    <a:chOff x="1347851" y="2841824"/>
                    <a:chExt cx="3673936" cy="1536497"/>
                  </a:xfrm>
                </p:grpSpPr>
                <p:grpSp>
                  <p:nvGrpSpPr>
                    <p:cNvPr id="15" name="组合 14">
                      <a:extLst>
                        <a:ext uri="{FF2B5EF4-FFF2-40B4-BE49-F238E27FC236}">
                          <a16:creationId xmlns:a16="http://schemas.microsoft.com/office/drawing/2014/main" id="{6AA6EE50-B064-ACF5-9DF6-02F6197E6B6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643235" y="3267494"/>
                      <a:ext cx="2378552" cy="1110827"/>
                      <a:chOff x="2643235" y="3267494"/>
                      <a:chExt cx="2378552" cy="1110827"/>
                    </a:xfrm>
                  </p:grpSpPr>
                  <p:grpSp>
                    <p:nvGrpSpPr>
                      <p:cNvPr id="24" name="组合 23">
                        <a:extLst>
                          <a:ext uri="{FF2B5EF4-FFF2-40B4-BE49-F238E27FC236}">
                            <a16:creationId xmlns:a16="http://schemas.microsoft.com/office/drawing/2014/main" id="{71C9896F-9FEF-0E18-DA8E-5389FA413493}"/>
                          </a:ext>
                        </a:extLst>
                      </p:cNvPr>
                      <p:cNvGrpSpPr/>
                      <p:nvPr/>
                    </p:nvGrpSpPr>
                    <p:grpSpPr>
                      <a:xfrm rot="16200000">
                        <a:off x="3277097" y="2633632"/>
                        <a:ext cx="1110827" cy="2378552"/>
                        <a:chOff x="3339253" y="3095413"/>
                        <a:chExt cx="1110827" cy="2378552"/>
                      </a:xfrm>
                    </p:grpSpPr>
                    <p:sp>
                      <p:nvSpPr>
                        <p:cNvPr id="26" name="梯形 25">
                          <a:extLst>
                            <a:ext uri="{FF2B5EF4-FFF2-40B4-BE49-F238E27FC236}">
                              <a16:creationId xmlns:a16="http://schemas.microsoft.com/office/drawing/2014/main" id="{B7F1D758-D7E1-E24C-1B6A-7CF85B3CE695}"/>
                            </a:ext>
                          </a:extLst>
                        </p:cNvPr>
                        <p:cNvSpPr/>
                        <p:nvPr/>
                      </p:nvSpPr>
                      <p:spPr bwMode="auto">
                        <a:xfrm>
                          <a:off x="3339253" y="4769538"/>
                          <a:ext cx="1110827" cy="704427"/>
                        </a:xfrm>
                        <a:prstGeom prst="trapezoid">
                          <a:avLst/>
                        </a:prstGeom>
                        <a:solidFill>
                          <a:srgbClr val="99CCFF"/>
                        </a:solidFill>
                        <a:ln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>
                      </p:spPr>
                      <p:txBody>
                        <a:bodyPr vert="horz" wrap="none" lIns="91440" tIns="45720" rIns="91440" bIns="45720" numCol="1" rtlCol="0" anchor="ctr" anchorCtr="0" compatLnSpc="1"/>
                        <a:lstStyle/>
                        <a:p>
                          <a:pPr marL="342900" marR="0" indent="-342900" algn="ctr" defTabSz="914400" rtl="0" eaLnBrk="1" fontAlgn="base" latinLnBrk="0" hangingPunct="1">
                            <a:lnSpc>
                              <a:spcPct val="8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bg2"/>
                            </a:buClr>
                            <a:buSzPct val="75000"/>
                            <a:buFont typeface="Wingdings" panose="05000000000000000000" pitchFamily="2" charset="2"/>
                            <a:buChar char="n"/>
                          </a:pPr>
                          <a:endParaRPr kumimoji="0" lang="zh-CN" altLang="en-US" sz="18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sym typeface="Symbol" panose="05050102010706020507" pitchFamily="18" charset="2"/>
                          </a:endParaRPr>
                        </a:p>
                      </p:txBody>
                    </p:sp>
                    <p:sp>
                      <p:nvSpPr>
                        <p:cNvPr id="27" name="梯形 26">
                          <a:extLst>
                            <a:ext uri="{FF2B5EF4-FFF2-40B4-BE49-F238E27FC236}">
                              <a16:creationId xmlns:a16="http://schemas.microsoft.com/office/drawing/2014/main" id="{2B421405-654F-DDDF-9F72-829135CFE52C}"/>
                            </a:ext>
                          </a:extLst>
                        </p:cNvPr>
                        <p:cNvSpPr/>
                        <p:nvPr/>
                      </p:nvSpPr>
                      <p:spPr bwMode="auto">
                        <a:xfrm rot="10800000">
                          <a:off x="3339253" y="3095413"/>
                          <a:ext cx="1110827" cy="704427"/>
                        </a:xfrm>
                        <a:prstGeom prst="trapezoid">
                          <a:avLst/>
                        </a:prstGeom>
                        <a:solidFill>
                          <a:srgbClr val="99CCFF"/>
                        </a:solidFill>
                        <a:ln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>
                      </p:spPr>
                      <p:txBody>
                        <a:bodyPr vert="horz" wrap="none" lIns="91440" tIns="45720" rIns="91440" bIns="45720" numCol="1" rtlCol="0" anchor="ctr" anchorCtr="0" compatLnSpc="1"/>
                        <a:lstStyle/>
                        <a:p>
                          <a:pPr marL="342900" marR="0" indent="-342900" algn="ctr" defTabSz="914400" rtl="0" eaLnBrk="1" fontAlgn="base" latinLnBrk="0" hangingPunct="1">
                            <a:lnSpc>
                              <a:spcPct val="8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bg2"/>
                            </a:buClr>
                            <a:buSzPct val="75000"/>
                            <a:buFont typeface="Wingdings" panose="05000000000000000000" pitchFamily="2" charset="2"/>
                            <a:buChar char="n"/>
                          </a:pPr>
                          <a:endParaRPr kumimoji="0" lang="zh-CN" altLang="en-US" sz="18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sym typeface="Symbol" panose="05050102010706020507" pitchFamily="18" charset="2"/>
                          </a:endParaRPr>
                        </a:p>
                      </p:txBody>
                    </p:sp>
                    <p:sp>
                      <p:nvSpPr>
                        <p:cNvPr id="28" name="矩形 27">
                          <a:extLst>
                            <a:ext uri="{FF2B5EF4-FFF2-40B4-BE49-F238E27FC236}">
                              <a16:creationId xmlns:a16="http://schemas.microsoft.com/office/drawing/2014/main" id="{D5192E83-794C-B52C-E188-8DCC07CC8089}"/>
                            </a:ext>
                          </a:extLst>
                        </p:cNvPr>
                        <p:cNvSpPr/>
                        <p:nvPr/>
                      </p:nvSpPr>
                      <p:spPr bwMode="auto">
                        <a:xfrm>
                          <a:off x="3508586" y="4118743"/>
                          <a:ext cx="772160" cy="331893"/>
                        </a:xfrm>
                        <a:prstGeom prst="rect">
                          <a:avLst/>
                        </a:prstGeom>
                        <a:solidFill>
                          <a:srgbClr val="99CCFF"/>
                        </a:solidFill>
                        <a:ln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>
                      </p:spPr>
                      <p:txBody>
                        <a:bodyPr vert="horz" wrap="none" lIns="91440" tIns="45720" rIns="91440" bIns="45720" numCol="1" rtlCol="0" anchor="ctr" anchorCtr="0" compatLnSpc="1"/>
                        <a:lstStyle/>
                        <a:p>
                          <a:pPr marL="342900" marR="0" indent="-342900" algn="ctr" defTabSz="914400" rtl="0" eaLnBrk="1" fontAlgn="base" latinLnBrk="0" hangingPunct="1">
                            <a:lnSpc>
                              <a:spcPct val="8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bg2"/>
                            </a:buClr>
                            <a:buSzPct val="75000"/>
                            <a:buFont typeface="Wingdings" panose="05000000000000000000" pitchFamily="2" charset="2"/>
                            <a:buChar char="n"/>
                          </a:pPr>
                          <a:endParaRPr kumimoji="0" lang="zh-CN" altLang="en-US" sz="18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sym typeface="Symbol" panose="05050102010706020507" pitchFamily="18" charset="2"/>
                          </a:endParaRPr>
                        </a:p>
                      </p:txBody>
                    </p:sp>
                  </p:grpSp>
                  <p:cxnSp>
                    <p:nvCxnSpPr>
                      <p:cNvPr id="25" name="直接箭头连接符 24">
                        <a:extLst>
                          <a:ext uri="{FF2B5EF4-FFF2-40B4-BE49-F238E27FC236}">
                            <a16:creationId xmlns:a16="http://schemas.microsoft.com/office/drawing/2014/main" id="{BC5FFB28-1F4E-23FE-2BB8-59C085144D58}"/>
                          </a:ext>
                        </a:extLst>
                      </p:cNvPr>
                      <p:cNvCxnSpPr>
                        <a:cxnSpLocks/>
                        <a:stCxn id="27" idx="3"/>
                        <a:endCxn id="26" idx="1"/>
                      </p:cNvCxnSpPr>
                      <p:nvPr/>
                    </p:nvCxnSpPr>
                    <p:spPr bwMode="auto">
                      <a:xfrm>
                        <a:off x="2995448" y="4290269"/>
                        <a:ext cx="1674126" cy="0"/>
                      </a:xfrm>
                      <a:prstGeom prst="straightConnector1">
                        <a:avLst/>
                      </a:prstGeom>
                      <a:ln>
                        <a:headEnd type="none" w="med" len="med"/>
                        <a:tailEnd type="triangle"/>
                      </a:ln>
                    </p:spPr>
                    <p:style>
                      <a:lnRef idx="1">
                        <a:schemeClr val="dk1"/>
                      </a:lnRef>
                      <a:fillRef idx="0">
                        <a:schemeClr val="dk1"/>
                      </a:fillRef>
                      <a:effectRef idx="0">
                        <a:schemeClr val="dk1"/>
                      </a:effectRef>
                      <a:fontRef idx="minor">
                        <a:schemeClr val="tx1"/>
                      </a:fontRef>
                    </p:style>
                  </p:cxnSp>
                </p:grpSp>
                <p:sp>
                  <p:nvSpPr>
                    <p:cNvPr id="22" name="文本框 21">
                      <a:extLst>
                        <a:ext uri="{FF2B5EF4-FFF2-40B4-BE49-F238E27FC236}">
                          <a16:creationId xmlns:a16="http://schemas.microsoft.com/office/drawing/2014/main" id="{883E1B7A-D13D-CF5E-56B1-7BE72DDE28F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347851" y="3531006"/>
                      <a:ext cx="777777" cy="577081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altLang="zh-CN" sz="1050" dirty="0"/>
                        <a:t>Noise</a:t>
                      </a:r>
                    </a:p>
                    <a:p>
                      <a:pPr algn="ctr"/>
                      <a:r>
                        <a:rPr lang="en-US" altLang="zh-CN" sz="1050" dirty="0"/>
                        <a:t>+</a:t>
                      </a:r>
                    </a:p>
                    <a:p>
                      <a:pPr algn="ctr"/>
                      <a:r>
                        <a:rPr lang="en-US" altLang="zh-CN" sz="1050" dirty="0" err="1"/>
                        <a:t>Img_cond</a:t>
                      </a:r>
                      <a:endParaRPr lang="zh-CN" altLang="en-US" sz="1050" dirty="0"/>
                    </a:p>
                  </p:txBody>
                </p:sp>
                <p:grpSp>
                  <p:nvGrpSpPr>
                    <p:cNvPr id="17" name="组合 16">
                      <a:extLst>
                        <a:ext uri="{FF2B5EF4-FFF2-40B4-BE49-F238E27FC236}">
                          <a16:creationId xmlns:a16="http://schemas.microsoft.com/office/drawing/2014/main" id="{1C7F12E0-9C9F-ABBB-C794-E768ADF5C72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671732" y="2841824"/>
                      <a:ext cx="2997842" cy="595005"/>
                      <a:chOff x="1671732" y="2841824"/>
                      <a:chExt cx="2997842" cy="595005"/>
                    </a:xfrm>
                  </p:grpSpPr>
                  <p:sp>
                    <p:nvSpPr>
                      <p:cNvPr id="18" name="文本框 17">
                        <a:extLst>
                          <a:ext uri="{FF2B5EF4-FFF2-40B4-BE49-F238E27FC236}">
                            <a16:creationId xmlns:a16="http://schemas.microsoft.com/office/drawing/2014/main" id="{A9D22B79-C2D9-6662-6247-22F39A8A88C3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671732" y="2841824"/>
                        <a:ext cx="854721" cy="246221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altLang="zh-CN" sz="1000" u="sng" dirty="0"/>
                          <a:t>“instruction”</a:t>
                        </a:r>
                        <a:endParaRPr lang="zh-CN" altLang="en-US" sz="1000" u="sng" dirty="0"/>
                      </a:p>
                    </p:txBody>
                  </p:sp>
                  <p:cxnSp>
                    <p:nvCxnSpPr>
                      <p:cNvPr id="19" name="连接符: 肘形 18">
                        <a:extLst>
                          <a:ext uri="{FF2B5EF4-FFF2-40B4-BE49-F238E27FC236}">
                            <a16:creationId xmlns:a16="http://schemas.microsoft.com/office/drawing/2014/main" id="{EEE6FED3-391D-5576-1367-4631A9F7D7E9}"/>
                          </a:ext>
                        </a:extLst>
                      </p:cNvPr>
                      <p:cNvCxnSpPr>
                        <a:cxnSpLocks/>
                        <a:endCxn id="26" idx="3"/>
                      </p:cNvCxnSpPr>
                      <p:nvPr/>
                    </p:nvCxnSpPr>
                    <p:spPr bwMode="auto">
                      <a:xfrm>
                        <a:off x="2526453" y="2964935"/>
                        <a:ext cx="2143121" cy="390613"/>
                      </a:xfrm>
                      <a:prstGeom prst="bentConnector2">
                        <a:avLst/>
                      </a:prstGeom>
                      <a:noFill/>
                      <a:ln w="952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triangle"/>
                      </a:ln>
                    </p:spPr>
                  </p:cxnSp>
                  <p:cxnSp>
                    <p:nvCxnSpPr>
                      <p:cNvPr id="20" name="连接符: 肘形 19">
                        <a:extLst>
                          <a:ext uri="{FF2B5EF4-FFF2-40B4-BE49-F238E27FC236}">
                            <a16:creationId xmlns:a16="http://schemas.microsoft.com/office/drawing/2014/main" id="{E53BD149-6730-113B-476F-42B45957AE9C}"/>
                          </a:ext>
                        </a:extLst>
                      </p:cNvPr>
                      <p:cNvCxnSpPr>
                        <a:cxnSpLocks/>
                        <a:stCxn id="18" idx="3"/>
                        <a:endCxn id="27" idx="1"/>
                      </p:cNvCxnSpPr>
                      <p:nvPr/>
                    </p:nvCxnSpPr>
                    <p:spPr bwMode="auto">
                      <a:xfrm>
                        <a:off x="2526453" y="2964935"/>
                        <a:ext cx="468995" cy="390613"/>
                      </a:xfrm>
                      <a:prstGeom prst="bentConnector2">
                        <a:avLst/>
                      </a:prstGeom>
                      <a:noFill/>
                      <a:ln w="952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triangle"/>
                      </a:ln>
                    </p:spPr>
                  </p:cxnSp>
                  <p:cxnSp>
                    <p:nvCxnSpPr>
                      <p:cNvPr id="21" name="连接符: 肘形 20">
                        <a:extLst>
                          <a:ext uri="{FF2B5EF4-FFF2-40B4-BE49-F238E27FC236}">
                            <a16:creationId xmlns:a16="http://schemas.microsoft.com/office/drawing/2014/main" id="{A7542B72-878D-1346-B2CC-9444D9D20A31}"/>
                          </a:ext>
                        </a:extLst>
                      </p:cNvPr>
                      <p:cNvCxnSpPr>
                        <a:cxnSpLocks/>
                        <a:stCxn id="18" idx="3"/>
                        <a:endCxn id="28" idx="3"/>
                      </p:cNvCxnSpPr>
                      <p:nvPr/>
                    </p:nvCxnSpPr>
                    <p:spPr bwMode="auto">
                      <a:xfrm>
                        <a:off x="2526453" y="2964935"/>
                        <a:ext cx="1306059" cy="471894"/>
                      </a:xfrm>
                      <a:prstGeom prst="bentConnector2">
                        <a:avLst/>
                      </a:prstGeom>
                      <a:noFill/>
                      <a:ln w="952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triangle"/>
                      </a:ln>
                    </p:spPr>
                  </p:cxnSp>
                </p:grpSp>
              </p:grpSp>
              <p:sp>
                <p:nvSpPr>
                  <p:cNvPr id="11" name="文本框 10">
                    <a:extLst>
                      <a:ext uri="{FF2B5EF4-FFF2-40B4-BE49-F238E27FC236}">
                        <a16:creationId xmlns:a16="http://schemas.microsoft.com/office/drawing/2014/main" id="{B7F930E7-109A-0E62-B8AC-078A4CDE8511}"/>
                      </a:ext>
                    </a:extLst>
                  </p:cNvPr>
                  <p:cNvSpPr txBox="1"/>
                  <p:nvPr/>
                </p:nvSpPr>
                <p:spPr>
                  <a:xfrm>
                    <a:off x="2827045" y="3634882"/>
                    <a:ext cx="466794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dirty="0"/>
                      <a:t>E1</a:t>
                    </a:r>
                    <a:endParaRPr lang="zh-CN" altLang="en-US" dirty="0"/>
                  </a:p>
                </p:txBody>
              </p:sp>
              <p:sp>
                <p:nvSpPr>
                  <p:cNvPr id="12" name="文本框 11">
                    <a:extLst>
                      <a:ext uri="{FF2B5EF4-FFF2-40B4-BE49-F238E27FC236}">
                        <a16:creationId xmlns:a16="http://schemas.microsoft.com/office/drawing/2014/main" id="{495CE6A8-3595-8EFF-7D7C-3DDCF1E10A9F}"/>
                      </a:ext>
                    </a:extLst>
                  </p:cNvPr>
                  <p:cNvSpPr txBox="1"/>
                  <p:nvPr/>
                </p:nvSpPr>
                <p:spPr>
                  <a:xfrm>
                    <a:off x="4500296" y="3640232"/>
                    <a:ext cx="351378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dirty="0"/>
                      <a:t>D</a:t>
                    </a:r>
                    <a:endParaRPr lang="zh-CN" altLang="en-US" dirty="0"/>
                  </a:p>
                </p:txBody>
              </p:sp>
              <p:sp>
                <p:nvSpPr>
                  <p:cNvPr id="13" name="文本框 12">
                    <a:extLst>
                      <a:ext uri="{FF2B5EF4-FFF2-40B4-BE49-F238E27FC236}">
                        <a16:creationId xmlns:a16="http://schemas.microsoft.com/office/drawing/2014/main" id="{9A006E72-F4F9-2971-C121-448457C50823}"/>
                      </a:ext>
                    </a:extLst>
                  </p:cNvPr>
                  <p:cNvSpPr txBox="1"/>
                  <p:nvPr/>
                </p:nvSpPr>
                <p:spPr>
                  <a:xfrm>
                    <a:off x="3663234" y="3634882"/>
                    <a:ext cx="37702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dirty="0"/>
                      <a:t>M</a:t>
                    </a:r>
                    <a:endParaRPr lang="zh-CN" altLang="en-US" dirty="0"/>
                  </a:p>
                </p:txBody>
              </p:sp>
            </p:grpSp>
            <p:sp>
              <p:nvSpPr>
                <p:cNvPr id="9" name="文本框 8">
                  <a:extLst>
                    <a:ext uri="{FF2B5EF4-FFF2-40B4-BE49-F238E27FC236}">
                      <a16:creationId xmlns:a16="http://schemas.microsoft.com/office/drawing/2014/main" id="{E288BB93-6AAD-EFB9-C2F0-B65C02CFD297}"/>
                    </a:ext>
                  </a:extLst>
                </p:cNvPr>
                <p:cNvSpPr txBox="1"/>
                <p:nvPr/>
              </p:nvSpPr>
              <p:spPr>
                <a:xfrm>
                  <a:off x="3313155" y="4167158"/>
                  <a:ext cx="255198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000" dirty="0"/>
                    <a:t>1</a:t>
                  </a:r>
                  <a:endParaRPr lang="zh-CN" altLang="en-US" sz="1000" dirty="0">
                    <a:solidFill>
                      <a:schemeClr val="bg1">
                        <a:lumMod val="75000"/>
                      </a:schemeClr>
                    </a:solidFill>
                  </a:endParaRPr>
                </a:p>
              </p:txBody>
            </p:sp>
          </p:grpSp>
          <p:cxnSp>
            <p:nvCxnSpPr>
              <p:cNvPr id="6" name="直接箭头连接符 5">
                <a:extLst>
                  <a:ext uri="{FF2B5EF4-FFF2-40B4-BE49-F238E27FC236}">
                    <a16:creationId xmlns:a16="http://schemas.microsoft.com/office/drawing/2014/main" id="{6F8AF6A6-22BC-CEFB-4AE6-1634AB3B35C2}"/>
                  </a:ext>
                </a:extLst>
              </p:cNvPr>
              <p:cNvCxnSpPr/>
              <p:nvPr/>
            </p:nvCxnSpPr>
            <p:spPr bwMode="auto">
              <a:xfrm>
                <a:off x="3584729" y="3365071"/>
                <a:ext cx="318903" cy="0"/>
              </a:xfrm>
              <a:prstGeom prst="straightConnector1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</p:spPr>
          </p:cxnSp>
          <p:cxnSp>
            <p:nvCxnSpPr>
              <p:cNvPr id="7" name="直接箭头连接符 6">
                <a:extLst>
                  <a:ext uri="{FF2B5EF4-FFF2-40B4-BE49-F238E27FC236}">
                    <a16:creationId xmlns:a16="http://schemas.microsoft.com/office/drawing/2014/main" id="{A598141F-A02B-220E-756B-D17540FEBE37}"/>
                  </a:ext>
                </a:extLst>
              </p:cNvPr>
              <p:cNvCxnSpPr/>
              <p:nvPr/>
            </p:nvCxnSpPr>
            <p:spPr bwMode="auto">
              <a:xfrm>
                <a:off x="4235524" y="3365071"/>
                <a:ext cx="318903" cy="0"/>
              </a:xfrm>
              <a:prstGeom prst="straightConnector1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</p:spPr>
          </p:cxnSp>
        </p:grpSp>
        <p:cxnSp>
          <p:nvCxnSpPr>
            <p:cNvPr id="36" name="直接箭头连接符 35">
              <a:extLst>
                <a:ext uri="{FF2B5EF4-FFF2-40B4-BE49-F238E27FC236}">
                  <a16:creationId xmlns:a16="http://schemas.microsoft.com/office/drawing/2014/main" id="{0FDE6174-297E-2266-4668-6C1E795C3DA6}"/>
                </a:ext>
              </a:extLst>
            </p:cNvPr>
            <p:cNvCxnSpPr>
              <a:cxnSpLocks/>
              <a:stCxn id="22" idx="3"/>
              <a:endCxn id="27" idx="2"/>
            </p:cNvCxnSpPr>
            <p:nvPr/>
          </p:nvCxnSpPr>
          <p:spPr bwMode="auto">
            <a:xfrm>
              <a:off x="5057019" y="3376399"/>
              <a:ext cx="452665" cy="2940"/>
            </a:xfrm>
            <a:prstGeom prst="straightConnector1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</p:spPr>
        </p:cxnSp>
      </p:grp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B9B48A26-EC62-6CB7-FC22-04E77EFC227D}"/>
              </a:ext>
            </a:extLst>
          </p:cNvPr>
          <p:cNvGrpSpPr/>
          <p:nvPr/>
        </p:nvGrpSpPr>
        <p:grpSpPr>
          <a:xfrm>
            <a:off x="7921738" y="3528618"/>
            <a:ext cx="3919004" cy="3281757"/>
            <a:chOff x="1339850" y="2374464"/>
            <a:chExt cx="3919004" cy="3281757"/>
          </a:xfrm>
        </p:grpSpPr>
        <p:grpSp>
          <p:nvGrpSpPr>
            <p:cNvPr id="40" name="组合 39">
              <a:extLst>
                <a:ext uri="{FF2B5EF4-FFF2-40B4-BE49-F238E27FC236}">
                  <a16:creationId xmlns:a16="http://schemas.microsoft.com/office/drawing/2014/main" id="{C4BA65D1-2167-9E5A-72EF-A460D5D6A22F}"/>
                </a:ext>
              </a:extLst>
            </p:cNvPr>
            <p:cNvGrpSpPr/>
            <p:nvPr/>
          </p:nvGrpSpPr>
          <p:grpSpPr>
            <a:xfrm>
              <a:off x="1339850" y="2374464"/>
              <a:ext cx="3919004" cy="3281757"/>
              <a:chOff x="1102783" y="2841824"/>
              <a:chExt cx="3919004" cy="3281757"/>
            </a:xfrm>
          </p:grpSpPr>
          <p:grpSp>
            <p:nvGrpSpPr>
              <p:cNvPr id="43" name="组合 42">
                <a:extLst>
                  <a:ext uri="{FF2B5EF4-FFF2-40B4-BE49-F238E27FC236}">
                    <a16:creationId xmlns:a16="http://schemas.microsoft.com/office/drawing/2014/main" id="{FB18CCD4-5AF0-95A6-4D13-8939A44C7C41}"/>
                  </a:ext>
                </a:extLst>
              </p:cNvPr>
              <p:cNvGrpSpPr/>
              <p:nvPr/>
            </p:nvGrpSpPr>
            <p:grpSpPr>
              <a:xfrm>
                <a:off x="1102783" y="2841824"/>
                <a:ext cx="3919004" cy="3281757"/>
                <a:chOff x="1102783" y="2841824"/>
                <a:chExt cx="3919004" cy="3281757"/>
              </a:xfrm>
            </p:grpSpPr>
            <p:sp>
              <p:nvSpPr>
                <p:cNvPr id="45" name="文本框 44">
                  <a:extLst>
                    <a:ext uri="{FF2B5EF4-FFF2-40B4-BE49-F238E27FC236}">
                      <a16:creationId xmlns:a16="http://schemas.microsoft.com/office/drawing/2014/main" id="{D8384BE3-EC43-3071-DFE3-3A6BCA8C7D53}"/>
                    </a:ext>
                  </a:extLst>
                </p:cNvPr>
                <p:cNvSpPr txBox="1"/>
                <p:nvPr/>
              </p:nvSpPr>
              <p:spPr>
                <a:xfrm>
                  <a:off x="3307975" y="4468964"/>
                  <a:ext cx="248786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000" dirty="0">
                      <a:solidFill>
                        <a:srgbClr val="FF0000"/>
                      </a:solidFill>
                    </a:rPr>
                    <a:t>λ</a:t>
                  </a:r>
                  <a:endParaRPr lang="zh-CN" altLang="en-US" sz="1000" dirty="0">
                    <a:solidFill>
                      <a:srgbClr val="FF0000"/>
                    </a:solidFill>
                  </a:endParaRPr>
                </a:p>
              </p:txBody>
            </p:sp>
            <p:grpSp>
              <p:nvGrpSpPr>
                <p:cNvPr id="46" name="组合 45">
                  <a:extLst>
                    <a:ext uri="{FF2B5EF4-FFF2-40B4-BE49-F238E27FC236}">
                      <a16:creationId xmlns:a16="http://schemas.microsoft.com/office/drawing/2014/main" id="{BE75A86D-CEDD-2CEF-6F41-96DD04ADE8FB}"/>
                    </a:ext>
                  </a:extLst>
                </p:cNvPr>
                <p:cNvGrpSpPr/>
                <p:nvPr/>
              </p:nvGrpSpPr>
              <p:grpSpPr>
                <a:xfrm>
                  <a:off x="1102783" y="2841824"/>
                  <a:ext cx="3919004" cy="3281757"/>
                  <a:chOff x="1102783" y="2841824"/>
                  <a:chExt cx="3919004" cy="3281757"/>
                </a:xfrm>
              </p:grpSpPr>
              <p:grpSp>
                <p:nvGrpSpPr>
                  <p:cNvPr id="47" name="组合 46">
                    <a:extLst>
                      <a:ext uri="{FF2B5EF4-FFF2-40B4-BE49-F238E27FC236}">
                        <a16:creationId xmlns:a16="http://schemas.microsoft.com/office/drawing/2014/main" id="{1F6C9CE2-04A2-B2FB-079E-E6B0243FDCDC}"/>
                      </a:ext>
                    </a:extLst>
                  </p:cNvPr>
                  <p:cNvGrpSpPr/>
                  <p:nvPr/>
                </p:nvGrpSpPr>
                <p:grpSpPr>
                  <a:xfrm>
                    <a:off x="1102783" y="2841824"/>
                    <a:ext cx="3919004" cy="3281757"/>
                    <a:chOff x="1102783" y="2841824"/>
                    <a:chExt cx="3919004" cy="3281757"/>
                  </a:xfrm>
                </p:grpSpPr>
                <p:grpSp>
                  <p:nvGrpSpPr>
                    <p:cNvPr id="52" name="组合 51">
                      <a:extLst>
                        <a:ext uri="{FF2B5EF4-FFF2-40B4-BE49-F238E27FC236}">
                          <a16:creationId xmlns:a16="http://schemas.microsoft.com/office/drawing/2014/main" id="{C0C2A97A-84F5-A276-02D5-1B29F59EBCD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643235" y="3267494"/>
                      <a:ext cx="2378552" cy="2643993"/>
                      <a:chOff x="2643235" y="3267494"/>
                      <a:chExt cx="2378552" cy="2643993"/>
                    </a:xfrm>
                  </p:grpSpPr>
                  <p:grpSp>
                    <p:nvGrpSpPr>
                      <p:cNvPr id="65" name="组合 64">
                        <a:extLst>
                          <a:ext uri="{FF2B5EF4-FFF2-40B4-BE49-F238E27FC236}">
                            <a16:creationId xmlns:a16="http://schemas.microsoft.com/office/drawing/2014/main" id="{323F6661-B8CC-2FB3-E339-18976E42AFF0}"/>
                          </a:ext>
                        </a:extLst>
                      </p:cNvPr>
                      <p:cNvGrpSpPr/>
                      <p:nvPr/>
                    </p:nvGrpSpPr>
                    <p:grpSpPr>
                      <a:xfrm rot="16200000">
                        <a:off x="2510514" y="3400215"/>
                        <a:ext cx="2643993" cy="2378552"/>
                        <a:chOff x="1806087" y="3095413"/>
                        <a:chExt cx="2643993" cy="2378552"/>
                      </a:xfrm>
                    </p:grpSpPr>
                    <p:sp>
                      <p:nvSpPr>
                        <p:cNvPr id="68" name="梯形 67">
                          <a:extLst>
                            <a:ext uri="{FF2B5EF4-FFF2-40B4-BE49-F238E27FC236}">
                              <a16:creationId xmlns:a16="http://schemas.microsoft.com/office/drawing/2014/main" id="{CAEE5577-3AEC-CE62-319D-28A1811A3C94}"/>
                            </a:ext>
                          </a:extLst>
                        </p:cNvPr>
                        <p:cNvSpPr/>
                        <p:nvPr/>
                      </p:nvSpPr>
                      <p:spPr bwMode="auto">
                        <a:xfrm>
                          <a:off x="3339253" y="4769538"/>
                          <a:ext cx="1110827" cy="704427"/>
                        </a:xfrm>
                        <a:prstGeom prst="trapezoid">
                          <a:avLst/>
                        </a:prstGeom>
                        <a:solidFill>
                          <a:srgbClr val="99CCFF"/>
                        </a:solidFill>
                        <a:ln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>
                      </p:spPr>
                      <p:txBody>
                        <a:bodyPr vert="horz" wrap="none" lIns="91440" tIns="45720" rIns="91440" bIns="45720" numCol="1" rtlCol="0" anchor="ctr" anchorCtr="0" compatLnSpc="1"/>
                        <a:lstStyle/>
                        <a:p>
                          <a:pPr marL="342900" marR="0" indent="-342900" algn="ctr" defTabSz="914400" rtl="0" eaLnBrk="1" fontAlgn="base" latinLnBrk="0" hangingPunct="1">
                            <a:lnSpc>
                              <a:spcPct val="8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bg2"/>
                            </a:buClr>
                            <a:buSzPct val="75000"/>
                            <a:buFont typeface="Wingdings" panose="05000000000000000000" pitchFamily="2" charset="2"/>
                            <a:buChar char="n"/>
                          </a:pPr>
                          <a:endParaRPr kumimoji="0" lang="zh-CN" altLang="en-US" sz="18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sym typeface="Symbol" panose="05050102010706020507" pitchFamily="18" charset="2"/>
                          </a:endParaRPr>
                        </a:p>
                      </p:txBody>
                    </p:sp>
                    <p:sp>
                      <p:nvSpPr>
                        <p:cNvPr id="69" name="梯形 68">
                          <a:extLst>
                            <a:ext uri="{FF2B5EF4-FFF2-40B4-BE49-F238E27FC236}">
                              <a16:creationId xmlns:a16="http://schemas.microsoft.com/office/drawing/2014/main" id="{81D91640-17EA-189D-E5FA-47B4844757E2}"/>
                            </a:ext>
                          </a:extLst>
                        </p:cNvPr>
                        <p:cNvSpPr/>
                        <p:nvPr/>
                      </p:nvSpPr>
                      <p:spPr bwMode="auto">
                        <a:xfrm rot="10800000">
                          <a:off x="3339253" y="3095413"/>
                          <a:ext cx="1110827" cy="704427"/>
                        </a:xfrm>
                        <a:prstGeom prst="trapezoid">
                          <a:avLst/>
                        </a:prstGeom>
                        <a:solidFill>
                          <a:srgbClr val="99CCFF"/>
                        </a:solidFill>
                        <a:ln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>
                      </p:spPr>
                      <p:txBody>
                        <a:bodyPr vert="horz" wrap="none" lIns="91440" tIns="45720" rIns="91440" bIns="45720" numCol="1" rtlCol="0" anchor="ctr" anchorCtr="0" compatLnSpc="1"/>
                        <a:lstStyle/>
                        <a:p>
                          <a:pPr marL="342900" marR="0" indent="-342900" algn="ctr" defTabSz="914400" rtl="0" eaLnBrk="1" fontAlgn="base" latinLnBrk="0" hangingPunct="1">
                            <a:lnSpc>
                              <a:spcPct val="8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bg2"/>
                            </a:buClr>
                            <a:buSzPct val="75000"/>
                            <a:buFont typeface="Wingdings" panose="05000000000000000000" pitchFamily="2" charset="2"/>
                            <a:buChar char="n"/>
                          </a:pPr>
                          <a:endParaRPr kumimoji="0" lang="zh-CN" altLang="en-US" sz="18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sym typeface="Symbol" panose="05050102010706020507" pitchFamily="18" charset="2"/>
                          </a:endParaRPr>
                        </a:p>
                      </p:txBody>
                    </p:sp>
                    <p:sp>
                      <p:nvSpPr>
                        <p:cNvPr id="70" name="梯形 69">
                          <a:extLst>
                            <a:ext uri="{FF2B5EF4-FFF2-40B4-BE49-F238E27FC236}">
                              <a16:creationId xmlns:a16="http://schemas.microsoft.com/office/drawing/2014/main" id="{1E983368-7D9C-89B3-6B55-54070C27DB38}"/>
                            </a:ext>
                          </a:extLst>
                        </p:cNvPr>
                        <p:cNvSpPr/>
                        <p:nvPr/>
                      </p:nvSpPr>
                      <p:spPr bwMode="auto">
                        <a:xfrm rot="10800000">
                          <a:off x="1806087" y="3095414"/>
                          <a:ext cx="1110827" cy="704427"/>
                        </a:xfrm>
                        <a:prstGeom prst="trapezoid">
                          <a:avLst/>
                        </a:prstGeom>
                        <a:solidFill>
                          <a:srgbClr val="99CCFF"/>
                        </a:solidFill>
                        <a:ln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>
                      </p:spPr>
                      <p:txBody>
                        <a:bodyPr vert="horz" wrap="none" lIns="91440" tIns="45720" rIns="91440" bIns="45720" numCol="1" rtlCol="0" anchor="ctr" anchorCtr="0" compatLnSpc="1"/>
                        <a:lstStyle/>
                        <a:p>
                          <a:pPr marL="342900" marR="0" indent="-342900" algn="ctr" defTabSz="914400" rtl="0" eaLnBrk="1" fontAlgn="base" latinLnBrk="0" hangingPunct="1">
                            <a:lnSpc>
                              <a:spcPct val="8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bg2"/>
                            </a:buClr>
                            <a:buSzPct val="75000"/>
                            <a:buFont typeface="Wingdings" panose="05000000000000000000" pitchFamily="2" charset="2"/>
                            <a:buChar char="n"/>
                          </a:pPr>
                          <a:endParaRPr kumimoji="0" lang="zh-CN" altLang="en-US" sz="18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sym typeface="Symbol" panose="05050102010706020507" pitchFamily="18" charset="2"/>
                          </a:endParaRPr>
                        </a:p>
                      </p:txBody>
                    </p:sp>
                    <p:sp>
                      <p:nvSpPr>
                        <p:cNvPr id="71" name="矩形 70">
                          <a:extLst>
                            <a:ext uri="{FF2B5EF4-FFF2-40B4-BE49-F238E27FC236}">
                              <a16:creationId xmlns:a16="http://schemas.microsoft.com/office/drawing/2014/main" id="{C7DAF0A3-3AA4-43D1-8C0E-C32A36B40A50}"/>
                            </a:ext>
                          </a:extLst>
                        </p:cNvPr>
                        <p:cNvSpPr/>
                        <p:nvPr/>
                      </p:nvSpPr>
                      <p:spPr bwMode="auto">
                        <a:xfrm>
                          <a:off x="3508586" y="4118743"/>
                          <a:ext cx="772160" cy="331893"/>
                        </a:xfrm>
                        <a:prstGeom prst="rect">
                          <a:avLst/>
                        </a:prstGeom>
                        <a:solidFill>
                          <a:srgbClr val="99CCFF"/>
                        </a:solidFill>
                        <a:ln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>
                      </p:spPr>
                      <p:txBody>
                        <a:bodyPr vert="horz" wrap="none" lIns="91440" tIns="45720" rIns="91440" bIns="45720" numCol="1" rtlCol="0" anchor="ctr" anchorCtr="0" compatLnSpc="1"/>
                        <a:lstStyle/>
                        <a:p>
                          <a:pPr marL="342900" marR="0" indent="-342900" algn="ctr" defTabSz="914400" rtl="0" eaLnBrk="1" fontAlgn="base" latinLnBrk="0" hangingPunct="1">
                            <a:lnSpc>
                              <a:spcPct val="8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bg2"/>
                            </a:buClr>
                            <a:buSzPct val="75000"/>
                            <a:buFont typeface="Wingdings" panose="05000000000000000000" pitchFamily="2" charset="2"/>
                            <a:buChar char="n"/>
                          </a:pPr>
                          <a:endParaRPr kumimoji="0" lang="zh-CN" altLang="en-US" sz="18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sym typeface="Symbol" panose="05050102010706020507" pitchFamily="18" charset="2"/>
                          </a:endParaRPr>
                        </a:p>
                      </p:txBody>
                    </p:sp>
                  </p:grpSp>
                  <p:cxnSp>
                    <p:nvCxnSpPr>
                      <p:cNvPr id="66" name="直接箭头连接符 65">
                        <a:extLst>
                          <a:ext uri="{FF2B5EF4-FFF2-40B4-BE49-F238E27FC236}">
                            <a16:creationId xmlns:a16="http://schemas.microsoft.com/office/drawing/2014/main" id="{4BED3C73-62A8-73E9-831C-B988AD2F4EDD}"/>
                          </a:ext>
                        </a:extLst>
                      </p:cNvPr>
                      <p:cNvCxnSpPr>
                        <a:cxnSpLocks/>
                        <a:stCxn id="69" idx="3"/>
                        <a:endCxn id="68" idx="1"/>
                      </p:cNvCxnSpPr>
                      <p:nvPr/>
                    </p:nvCxnSpPr>
                    <p:spPr bwMode="auto">
                      <a:xfrm>
                        <a:off x="2995448" y="4290269"/>
                        <a:ext cx="1674126" cy="0"/>
                      </a:xfrm>
                      <a:prstGeom prst="straightConnector1">
                        <a:avLst/>
                      </a:prstGeom>
                      <a:noFill/>
                      <a:ln w="9525" cap="flat" cmpd="sng" algn="ctr">
                        <a:solidFill>
                          <a:schemeClr val="bg1">
                            <a:lumMod val="75000"/>
                          </a:schemeClr>
                        </a:solidFill>
                        <a:prstDash val="sysDot"/>
                        <a:round/>
                        <a:headEnd type="none" w="med" len="med"/>
                        <a:tailEnd type="triangle"/>
                      </a:ln>
                    </p:spPr>
                  </p:cxnSp>
                  <p:cxnSp>
                    <p:nvCxnSpPr>
                      <p:cNvPr id="67" name="连接符: 肘形 66">
                        <a:extLst>
                          <a:ext uri="{FF2B5EF4-FFF2-40B4-BE49-F238E27FC236}">
                            <a16:creationId xmlns:a16="http://schemas.microsoft.com/office/drawing/2014/main" id="{9B75D07F-8318-BD22-5254-FAC247C29031}"/>
                          </a:ext>
                        </a:extLst>
                      </p:cNvPr>
                      <p:cNvCxnSpPr>
                        <a:stCxn id="70" idx="1"/>
                        <a:endCxn id="68" idx="1"/>
                      </p:cNvCxnSpPr>
                      <p:nvPr/>
                    </p:nvCxnSpPr>
                    <p:spPr bwMode="auto">
                      <a:xfrm rot="5400000" flipH="1" flipV="1">
                        <a:off x="3533289" y="3752430"/>
                        <a:ext cx="598445" cy="1674125"/>
                      </a:xfrm>
                      <a:prstGeom prst="bentConnector3">
                        <a:avLst/>
                      </a:prstGeom>
                      <a:noFill/>
                      <a:ln w="9525" cap="flat" cmpd="sng" algn="ctr">
                        <a:solidFill>
                          <a:srgbClr val="FF0000"/>
                        </a:solidFill>
                        <a:prstDash val="solid"/>
                        <a:round/>
                        <a:headEnd type="none" w="med" len="med"/>
                        <a:tailEnd type="triangle"/>
                      </a:ln>
                    </p:spPr>
                  </p:cxnSp>
                </p:grpSp>
                <p:grpSp>
                  <p:nvGrpSpPr>
                    <p:cNvPr id="53" name="组合 52">
                      <a:extLst>
                        <a:ext uri="{FF2B5EF4-FFF2-40B4-BE49-F238E27FC236}">
                          <a16:creationId xmlns:a16="http://schemas.microsoft.com/office/drawing/2014/main" id="{0F40CA2A-5EE7-6A3C-C161-70042F80A45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102783" y="3822909"/>
                      <a:ext cx="1540453" cy="1533166"/>
                      <a:chOff x="1102783" y="3822909"/>
                      <a:chExt cx="1540453" cy="1533166"/>
                    </a:xfrm>
                  </p:grpSpPr>
                  <p:sp>
                    <p:nvSpPr>
                      <p:cNvPr id="62" name="文本框 61">
                        <a:extLst>
                          <a:ext uri="{FF2B5EF4-FFF2-40B4-BE49-F238E27FC236}">
                            <a16:creationId xmlns:a16="http://schemas.microsoft.com/office/drawing/2014/main" id="{5260400F-EEC7-1F49-2066-8A2CD0991534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102783" y="4290269"/>
                        <a:ext cx="777777" cy="577081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 algn="ctr"/>
                        <a:r>
                          <a:rPr lang="en-US" altLang="zh-CN" sz="1050" dirty="0"/>
                          <a:t>Noise</a:t>
                        </a:r>
                      </a:p>
                      <a:p>
                        <a:pPr algn="ctr"/>
                        <a:r>
                          <a:rPr lang="en-US" altLang="zh-CN" sz="1050" dirty="0"/>
                          <a:t>+</a:t>
                        </a:r>
                      </a:p>
                      <a:p>
                        <a:pPr algn="ctr"/>
                        <a:r>
                          <a:rPr lang="en-US" altLang="zh-CN" sz="1050" dirty="0" err="1"/>
                          <a:t>Img_cond</a:t>
                        </a:r>
                        <a:endParaRPr lang="zh-CN" altLang="en-US" sz="1050" dirty="0"/>
                      </a:p>
                    </p:txBody>
                  </p:sp>
                  <p:cxnSp>
                    <p:nvCxnSpPr>
                      <p:cNvPr id="63" name="连接符: 肘形 62">
                        <a:extLst>
                          <a:ext uri="{FF2B5EF4-FFF2-40B4-BE49-F238E27FC236}">
                            <a16:creationId xmlns:a16="http://schemas.microsoft.com/office/drawing/2014/main" id="{2F5A93B8-1472-2A5F-EDA0-2C59EFC017AA}"/>
                          </a:ext>
                        </a:extLst>
                      </p:cNvPr>
                      <p:cNvCxnSpPr>
                        <a:stCxn id="62" idx="3"/>
                        <a:endCxn id="70" idx="2"/>
                      </p:cNvCxnSpPr>
                      <p:nvPr/>
                    </p:nvCxnSpPr>
                    <p:spPr bwMode="auto">
                      <a:xfrm>
                        <a:off x="1880560" y="4578810"/>
                        <a:ext cx="762676" cy="777265"/>
                      </a:xfrm>
                      <a:prstGeom prst="bentConnector3">
                        <a:avLst/>
                      </a:prstGeom>
                      <a:noFill/>
                      <a:ln w="952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triangle"/>
                      </a:ln>
                    </p:spPr>
                  </p:cxnSp>
                  <p:cxnSp>
                    <p:nvCxnSpPr>
                      <p:cNvPr id="64" name="连接符: 肘形 63">
                        <a:extLst>
                          <a:ext uri="{FF2B5EF4-FFF2-40B4-BE49-F238E27FC236}">
                            <a16:creationId xmlns:a16="http://schemas.microsoft.com/office/drawing/2014/main" id="{95182E3D-DD32-A252-0981-28F51E17DDCB}"/>
                          </a:ext>
                        </a:extLst>
                      </p:cNvPr>
                      <p:cNvCxnSpPr>
                        <a:stCxn id="62" idx="3"/>
                        <a:endCxn id="69" idx="2"/>
                      </p:cNvCxnSpPr>
                      <p:nvPr/>
                    </p:nvCxnSpPr>
                    <p:spPr bwMode="auto">
                      <a:xfrm flipV="1">
                        <a:off x="1880560" y="3822909"/>
                        <a:ext cx="762675" cy="755901"/>
                      </a:xfrm>
                      <a:prstGeom prst="bentConnector3">
                        <a:avLst/>
                      </a:prstGeom>
                      <a:noFill/>
                      <a:ln w="952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triangle"/>
                      </a:ln>
                    </p:spPr>
                  </p:cxnSp>
                </p:grpSp>
                <p:grpSp>
                  <p:nvGrpSpPr>
                    <p:cNvPr id="54" name="组合 53">
                      <a:extLst>
                        <a:ext uri="{FF2B5EF4-FFF2-40B4-BE49-F238E27FC236}">
                          <a16:creationId xmlns:a16="http://schemas.microsoft.com/office/drawing/2014/main" id="{9F65B620-5FC3-33DB-89FA-222BB8165D8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671732" y="2841824"/>
                      <a:ext cx="2997842" cy="595005"/>
                      <a:chOff x="1671732" y="2841824"/>
                      <a:chExt cx="2997842" cy="595005"/>
                    </a:xfrm>
                  </p:grpSpPr>
                  <p:sp>
                    <p:nvSpPr>
                      <p:cNvPr id="58" name="文本框 57">
                        <a:extLst>
                          <a:ext uri="{FF2B5EF4-FFF2-40B4-BE49-F238E27FC236}">
                            <a16:creationId xmlns:a16="http://schemas.microsoft.com/office/drawing/2014/main" id="{B9C6F991-C574-64B8-E48A-1A0EAD77B056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671732" y="2841824"/>
                        <a:ext cx="854721" cy="246221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altLang="zh-CN" sz="1000" u="sng" dirty="0"/>
                          <a:t>“instruction”</a:t>
                        </a:r>
                        <a:endParaRPr lang="zh-CN" altLang="en-US" sz="1000" u="sng" dirty="0"/>
                      </a:p>
                    </p:txBody>
                  </p:sp>
                  <p:cxnSp>
                    <p:nvCxnSpPr>
                      <p:cNvPr id="59" name="连接符: 肘形 58">
                        <a:extLst>
                          <a:ext uri="{FF2B5EF4-FFF2-40B4-BE49-F238E27FC236}">
                            <a16:creationId xmlns:a16="http://schemas.microsoft.com/office/drawing/2014/main" id="{76F0DCAA-32C0-88FC-68F3-0F1F3AB82BD8}"/>
                          </a:ext>
                        </a:extLst>
                      </p:cNvPr>
                      <p:cNvCxnSpPr>
                        <a:cxnSpLocks/>
                        <a:endCxn id="68" idx="3"/>
                      </p:cNvCxnSpPr>
                      <p:nvPr/>
                    </p:nvCxnSpPr>
                    <p:spPr bwMode="auto">
                      <a:xfrm>
                        <a:off x="2526453" y="2964935"/>
                        <a:ext cx="2143121" cy="390613"/>
                      </a:xfrm>
                      <a:prstGeom prst="bentConnector2">
                        <a:avLst/>
                      </a:prstGeom>
                      <a:noFill/>
                      <a:ln w="952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triangle"/>
                      </a:ln>
                    </p:spPr>
                  </p:cxnSp>
                  <p:cxnSp>
                    <p:nvCxnSpPr>
                      <p:cNvPr id="60" name="连接符: 肘形 59">
                        <a:extLst>
                          <a:ext uri="{FF2B5EF4-FFF2-40B4-BE49-F238E27FC236}">
                            <a16:creationId xmlns:a16="http://schemas.microsoft.com/office/drawing/2014/main" id="{92EBDD09-19C0-798C-15E7-6A6A362E9B14}"/>
                          </a:ext>
                        </a:extLst>
                      </p:cNvPr>
                      <p:cNvCxnSpPr>
                        <a:cxnSpLocks/>
                        <a:stCxn id="58" idx="3"/>
                        <a:endCxn id="69" idx="1"/>
                      </p:cNvCxnSpPr>
                      <p:nvPr/>
                    </p:nvCxnSpPr>
                    <p:spPr bwMode="auto">
                      <a:xfrm>
                        <a:off x="2526453" y="2964935"/>
                        <a:ext cx="468995" cy="390613"/>
                      </a:xfrm>
                      <a:prstGeom prst="bentConnector2">
                        <a:avLst/>
                      </a:prstGeom>
                      <a:noFill/>
                      <a:ln w="952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triangle"/>
                      </a:ln>
                    </p:spPr>
                  </p:cxnSp>
                  <p:cxnSp>
                    <p:nvCxnSpPr>
                      <p:cNvPr id="61" name="连接符: 肘形 60">
                        <a:extLst>
                          <a:ext uri="{FF2B5EF4-FFF2-40B4-BE49-F238E27FC236}">
                            <a16:creationId xmlns:a16="http://schemas.microsoft.com/office/drawing/2014/main" id="{009F0C7F-CD37-4E89-B75D-6A1289F405DE}"/>
                          </a:ext>
                        </a:extLst>
                      </p:cNvPr>
                      <p:cNvCxnSpPr>
                        <a:cxnSpLocks/>
                        <a:stCxn id="58" idx="3"/>
                        <a:endCxn id="71" idx="3"/>
                      </p:cNvCxnSpPr>
                      <p:nvPr/>
                    </p:nvCxnSpPr>
                    <p:spPr bwMode="auto">
                      <a:xfrm>
                        <a:off x="2526453" y="2964935"/>
                        <a:ext cx="1306059" cy="471894"/>
                      </a:xfrm>
                      <a:prstGeom prst="bentConnector2">
                        <a:avLst/>
                      </a:prstGeom>
                      <a:noFill/>
                      <a:ln w="952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triangle"/>
                      </a:ln>
                    </p:spPr>
                  </p:cxnSp>
                </p:grpSp>
                <p:grpSp>
                  <p:nvGrpSpPr>
                    <p:cNvPr id="55" name="组合 54">
                      <a:extLst>
                        <a:ext uri="{FF2B5EF4-FFF2-40B4-BE49-F238E27FC236}">
                          <a16:creationId xmlns:a16="http://schemas.microsoft.com/office/drawing/2014/main" id="{2C6176D6-3D8D-C1C0-271D-458E24AC647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793559" y="5823435"/>
                      <a:ext cx="1201890" cy="300146"/>
                      <a:chOff x="1793559" y="5823435"/>
                      <a:chExt cx="1201890" cy="300146"/>
                    </a:xfrm>
                  </p:grpSpPr>
                  <p:sp>
                    <p:nvSpPr>
                      <p:cNvPr id="56" name="文本框 55">
                        <a:extLst>
                          <a:ext uri="{FF2B5EF4-FFF2-40B4-BE49-F238E27FC236}">
                            <a16:creationId xmlns:a16="http://schemas.microsoft.com/office/drawing/2014/main" id="{BE102739-A85D-B416-05DB-A0D93366B740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793559" y="5877360"/>
                        <a:ext cx="611065" cy="246221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altLang="zh-CN" sz="1000" u="sng" dirty="0">
                            <a:solidFill>
                              <a:srgbClr val="FF0000"/>
                            </a:solidFill>
                          </a:rPr>
                          <a:t>“object”</a:t>
                        </a:r>
                        <a:endParaRPr lang="zh-CN" altLang="en-US" sz="1000" u="sng" dirty="0">
                          <a:solidFill>
                            <a:srgbClr val="FF0000"/>
                          </a:solidFill>
                        </a:endParaRPr>
                      </a:p>
                    </p:txBody>
                  </p:sp>
                  <p:cxnSp>
                    <p:nvCxnSpPr>
                      <p:cNvPr id="57" name="连接符: 肘形 56">
                        <a:extLst>
                          <a:ext uri="{FF2B5EF4-FFF2-40B4-BE49-F238E27FC236}">
                            <a16:creationId xmlns:a16="http://schemas.microsoft.com/office/drawing/2014/main" id="{874E2BC3-1492-3C5E-4BCD-BE1E45068A59}"/>
                          </a:ext>
                        </a:extLst>
                      </p:cNvPr>
                      <p:cNvCxnSpPr>
                        <a:stCxn id="56" idx="3"/>
                        <a:endCxn id="70" idx="3"/>
                      </p:cNvCxnSpPr>
                      <p:nvPr/>
                    </p:nvCxnSpPr>
                    <p:spPr bwMode="auto">
                      <a:xfrm flipV="1">
                        <a:off x="2404624" y="5823435"/>
                        <a:ext cx="590825" cy="177036"/>
                      </a:xfrm>
                      <a:prstGeom prst="bentConnector2">
                        <a:avLst/>
                      </a:prstGeom>
                      <a:noFill/>
                      <a:ln w="952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triangle"/>
                      </a:ln>
                    </p:spPr>
                  </p:cxnSp>
                </p:grpSp>
              </p:grpSp>
              <p:sp>
                <p:nvSpPr>
                  <p:cNvPr id="48" name="文本框 47">
                    <a:extLst>
                      <a:ext uri="{FF2B5EF4-FFF2-40B4-BE49-F238E27FC236}">
                        <a16:creationId xmlns:a16="http://schemas.microsoft.com/office/drawing/2014/main" id="{D15E0C69-569A-A62E-7D43-312E77880E30}"/>
                      </a:ext>
                    </a:extLst>
                  </p:cNvPr>
                  <p:cNvSpPr txBox="1"/>
                  <p:nvPr/>
                </p:nvSpPr>
                <p:spPr>
                  <a:xfrm>
                    <a:off x="2827045" y="3634882"/>
                    <a:ext cx="466794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dirty="0"/>
                      <a:t>E1</a:t>
                    </a:r>
                    <a:endParaRPr lang="zh-CN" altLang="en-US" dirty="0"/>
                  </a:p>
                </p:txBody>
              </p:sp>
              <p:sp>
                <p:nvSpPr>
                  <p:cNvPr id="49" name="文本框 48">
                    <a:extLst>
                      <a:ext uri="{FF2B5EF4-FFF2-40B4-BE49-F238E27FC236}">
                        <a16:creationId xmlns:a16="http://schemas.microsoft.com/office/drawing/2014/main" id="{5C424B35-0D4A-298F-5769-C199EDDE17A1}"/>
                      </a:ext>
                    </a:extLst>
                  </p:cNvPr>
                  <p:cNvSpPr txBox="1"/>
                  <p:nvPr/>
                </p:nvSpPr>
                <p:spPr>
                  <a:xfrm>
                    <a:off x="2828139" y="5171409"/>
                    <a:ext cx="466794" cy="369332"/>
                  </a:xfrm>
                  <a:prstGeom prst="rect">
                    <a:avLst/>
                  </a:prstGeom>
                  <a:solidFill>
                    <a:srgbClr val="99CCFF"/>
                  </a:solidFill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dirty="0"/>
                      <a:t>E2</a:t>
                    </a:r>
                    <a:endParaRPr lang="zh-CN" altLang="en-US" dirty="0"/>
                  </a:p>
                </p:txBody>
              </p:sp>
              <p:sp>
                <p:nvSpPr>
                  <p:cNvPr id="50" name="文本框 49">
                    <a:extLst>
                      <a:ext uri="{FF2B5EF4-FFF2-40B4-BE49-F238E27FC236}">
                        <a16:creationId xmlns:a16="http://schemas.microsoft.com/office/drawing/2014/main" id="{4FA62053-5F53-897B-EB90-1FCAA5BB1D86}"/>
                      </a:ext>
                    </a:extLst>
                  </p:cNvPr>
                  <p:cNvSpPr txBox="1"/>
                  <p:nvPr/>
                </p:nvSpPr>
                <p:spPr>
                  <a:xfrm>
                    <a:off x="4500296" y="3640232"/>
                    <a:ext cx="351378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dirty="0"/>
                      <a:t>D</a:t>
                    </a:r>
                    <a:endParaRPr lang="zh-CN" altLang="en-US" dirty="0"/>
                  </a:p>
                </p:txBody>
              </p:sp>
              <p:sp>
                <p:nvSpPr>
                  <p:cNvPr id="51" name="文本框 50">
                    <a:extLst>
                      <a:ext uri="{FF2B5EF4-FFF2-40B4-BE49-F238E27FC236}">
                        <a16:creationId xmlns:a16="http://schemas.microsoft.com/office/drawing/2014/main" id="{DBEE5F32-C7B1-B307-3A82-74CF4ECAA5E8}"/>
                      </a:ext>
                    </a:extLst>
                  </p:cNvPr>
                  <p:cNvSpPr txBox="1"/>
                  <p:nvPr/>
                </p:nvSpPr>
                <p:spPr>
                  <a:xfrm>
                    <a:off x="3663234" y="3634882"/>
                    <a:ext cx="37702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dirty="0"/>
                      <a:t>M</a:t>
                    </a:r>
                    <a:endParaRPr lang="zh-CN" altLang="en-US" dirty="0"/>
                  </a:p>
                </p:txBody>
              </p:sp>
            </p:grpSp>
          </p:grpSp>
          <p:sp>
            <p:nvSpPr>
              <p:cNvPr id="44" name="文本框 43">
                <a:extLst>
                  <a:ext uri="{FF2B5EF4-FFF2-40B4-BE49-F238E27FC236}">
                    <a16:creationId xmlns:a16="http://schemas.microsoft.com/office/drawing/2014/main" id="{C30E3C81-3369-3C02-13F4-30905F3D808B}"/>
                  </a:ext>
                </a:extLst>
              </p:cNvPr>
              <p:cNvSpPr txBox="1"/>
              <p:nvPr/>
            </p:nvSpPr>
            <p:spPr>
              <a:xfrm>
                <a:off x="3313155" y="4167158"/>
                <a:ext cx="362600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000" dirty="0">
                    <a:solidFill>
                      <a:schemeClr val="bg1">
                        <a:lumMod val="75000"/>
                      </a:schemeClr>
                    </a:solidFill>
                  </a:rPr>
                  <a:t>1-λ</a:t>
                </a:r>
                <a:endParaRPr lang="zh-CN" altLang="en-US" sz="1000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</p:grpSp>
        <p:cxnSp>
          <p:nvCxnSpPr>
            <p:cNvPr id="41" name="直接箭头连接符 40">
              <a:extLst>
                <a:ext uri="{FF2B5EF4-FFF2-40B4-BE49-F238E27FC236}">
                  <a16:creationId xmlns:a16="http://schemas.microsoft.com/office/drawing/2014/main" id="{1483E9BD-D688-98E7-972E-07723600175E}"/>
                </a:ext>
              </a:extLst>
            </p:cNvPr>
            <p:cNvCxnSpPr/>
            <p:nvPr/>
          </p:nvCxnSpPr>
          <p:spPr bwMode="auto">
            <a:xfrm>
              <a:off x="3584729" y="3365071"/>
              <a:ext cx="318903" cy="0"/>
            </a:xfrm>
            <a:prstGeom prst="straightConnector1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</p:spPr>
        </p:cxnSp>
        <p:cxnSp>
          <p:nvCxnSpPr>
            <p:cNvPr id="42" name="直接箭头连接符 41">
              <a:extLst>
                <a:ext uri="{FF2B5EF4-FFF2-40B4-BE49-F238E27FC236}">
                  <a16:creationId xmlns:a16="http://schemas.microsoft.com/office/drawing/2014/main" id="{E1829D53-4271-282E-81A2-737C6B345F23}"/>
                </a:ext>
              </a:extLst>
            </p:cNvPr>
            <p:cNvCxnSpPr/>
            <p:nvPr/>
          </p:nvCxnSpPr>
          <p:spPr bwMode="auto">
            <a:xfrm>
              <a:off x="4235524" y="3365071"/>
              <a:ext cx="318903" cy="0"/>
            </a:xfrm>
            <a:prstGeom prst="straightConnector1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</p:spPr>
        </p:cxnSp>
      </p:grpSp>
      <p:sp>
        <p:nvSpPr>
          <p:cNvPr id="73" name="文本框 72">
            <a:extLst>
              <a:ext uri="{FF2B5EF4-FFF2-40B4-BE49-F238E27FC236}">
                <a16:creationId xmlns:a16="http://schemas.microsoft.com/office/drawing/2014/main" id="{27377501-7AB9-521B-955C-E5EE08FC2FD6}"/>
              </a:ext>
            </a:extLst>
          </p:cNvPr>
          <p:cNvSpPr txBox="1"/>
          <p:nvPr/>
        </p:nvSpPr>
        <p:spPr>
          <a:xfrm>
            <a:off x="10509276" y="5014676"/>
            <a:ext cx="12602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>
                <a:solidFill>
                  <a:srgbClr val="FF0000"/>
                </a:solidFill>
                <a:latin typeface="Consolas" panose="020B0609020204030204" pitchFamily="49" charset="0"/>
                <a:ea typeface="宋体"/>
              </a:rPr>
              <a:t>CFG</a:t>
            </a:r>
            <a:r>
              <a:rPr lang="zh-CN" altLang="en-US" sz="1100" dirty="0">
                <a:solidFill>
                  <a:srgbClr val="FF0000"/>
                </a:solidFill>
                <a:latin typeface="Consolas" panose="020B0609020204030204" pitchFamily="49" charset="0"/>
                <a:ea typeface="宋体"/>
              </a:rPr>
              <a:t>作用位置</a:t>
            </a:r>
          </a:p>
        </p:txBody>
      </p:sp>
    </p:spTree>
    <p:extLst>
      <p:ext uri="{BB962C8B-B14F-4D97-AF65-F5344CB8AC3E}">
        <p14:creationId xmlns:p14="http://schemas.microsoft.com/office/powerpoint/2010/main" val="39262736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039D993-BD85-354E-FEFB-B260381F3EC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C6B2C4F-975D-40AF-9203-CD9202CF4CB0}" type="slidenum">
              <a:rPr lang="en-US" smtClean="0"/>
              <a:t>17</a:t>
            </a:fld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AE834A2E-0265-7BD3-C83E-47173AB458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9363" y="177800"/>
            <a:ext cx="10479087" cy="658813"/>
          </a:xfrm>
        </p:spPr>
        <p:txBody>
          <a:bodyPr/>
          <a:lstStyle/>
          <a:p>
            <a:r>
              <a:rPr lang="en-US" altLang="zh-CN" sz="3200" dirty="0"/>
              <a:t>Planning</a:t>
            </a:r>
            <a:endParaRPr lang="zh-CN" altLang="en-US" sz="32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98865BF-C9C7-4D6C-22B9-01D6A40BBC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2784" y="1347788"/>
            <a:ext cx="10479616" cy="5095875"/>
          </a:xfrm>
        </p:spPr>
        <p:txBody>
          <a:bodyPr/>
          <a:lstStyle/>
          <a:p>
            <a:r>
              <a:rPr lang="zh-CN" altLang="en-US" dirty="0"/>
              <a:t>修改</a:t>
            </a:r>
            <a:r>
              <a:rPr lang="en-US" altLang="zh-CN" dirty="0"/>
              <a:t>CFG</a:t>
            </a:r>
            <a:r>
              <a:rPr lang="zh-CN" altLang="en-US" dirty="0"/>
              <a:t>设计</a:t>
            </a:r>
            <a:endParaRPr lang="en-US" altLang="zh-CN" dirty="0"/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b="0" kern="1200" dirty="0">
                <a:solidFill>
                  <a:srgbClr val="CE9178"/>
                </a:solidFill>
                <a:latin typeface="Consolas" panose="020B0609020204030204" pitchFamily="49" charset="0"/>
                <a:ea typeface="宋体"/>
              </a:rPr>
              <a:t>	</a:t>
            </a:r>
            <a:r>
              <a:rPr lang="zh-CN" altLang="en-US" sz="1800" b="0" kern="1200" dirty="0">
                <a:solidFill>
                  <a:srgbClr val="CE9178"/>
                </a:solidFill>
                <a:latin typeface="Consolas" panose="020B0609020204030204" pitchFamily="49" charset="0"/>
                <a:ea typeface="宋体"/>
              </a:rPr>
              <a:t>后续实验会考虑综合</a:t>
            </a:r>
            <a:r>
              <a:rPr lang="en-US" altLang="zh-CN" sz="1800" b="0" kern="1200" dirty="0">
                <a:solidFill>
                  <a:srgbClr val="CE9178"/>
                </a:solidFill>
                <a:latin typeface="Consolas" panose="020B0609020204030204" pitchFamily="49" charset="0"/>
                <a:ea typeface="宋体"/>
              </a:rPr>
              <a:t>3</a:t>
            </a:r>
            <a:r>
              <a:rPr lang="zh-CN" altLang="en-US" sz="1800" b="0" kern="1200" dirty="0">
                <a:solidFill>
                  <a:srgbClr val="CE9178"/>
                </a:solidFill>
                <a:latin typeface="Consolas" panose="020B0609020204030204" pitchFamily="49" charset="0"/>
                <a:ea typeface="宋体"/>
              </a:rPr>
              <a:t>者的</a:t>
            </a:r>
            <a:r>
              <a:rPr lang="en-US" altLang="zh-CN" sz="1800" b="0" kern="1200" dirty="0">
                <a:solidFill>
                  <a:srgbClr val="CE9178"/>
                </a:solidFill>
                <a:latin typeface="Consolas" panose="020B0609020204030204" pitchFamily="49" charset="0"/>
                <a:ea typeface="宋体"/>
              </a:rPr>
              <a:t>shortcut</a:t>
            </a:r>
            <a:r>
              <a:rPr lang="zh-CN" altLang="en-US" sz="1800" b="0" kern="1200" dirty="0">
                <a:solidFill>
                  <a:srgbClr val="CE9178"/>
                </a:solidFill>
                <a:latin typeface="Consolas" panose="020B0609020204030204" pitchFamily="49" charset="0"/>
                <a:ea typeface="宋体"/>
              </a:rPr>
              <a:t>，并且聚焦于</a:t>
            </a:r>
            <a:r>
              <a:rPr lang="en-US" altLang="zh-CN" sz="1800" b="0" kern="1200" dirty="0">
                <a:solidFill>
                  <a:srgbClr val="CE9178"/>
                </a:solidFill>
                <a:latin typeface="Consolas" panose="020B0609020204030204" pitchFamily="49" charset="0"/>
                <a:ea typeface="宋体"/>
              </a:rPr>
              <a:t>text condition</a:t>
            </a:r>
            <a:r>
              <a:rPr lang="zh-CN" altLang="en-US" sz="1800" b="0" kern="1200" dirty="0">
                <a:solidFill>
                  <a:srgbClr val="CE9178"/>
                </a:solidFill>
                <a:latin typeface="Consolas" panose="020B0609020204030204" pitchFamily="49" charset="0"/>
                <a:ea typeface="宋体"/>
              </a:rPr>
              <a:t>上，分别为</a:t>
            </a:r>
            <a:r>
              <a:rPr lang="en-US" altLang="zh-CN" sz="1800" b="0" kern="1200" dirty="0">
                <a:solidFill>
                  <a:srgbClr val="CE9178"/>
                </a:solidFill>
                <a:latin typeface="Consolas" panose="020B0609020204030204" pitchFamily="49" charset="0"/>
                <a:ea typeface="宋体"/>
              </a:rPr>
              <a:t>empty(</a:t>
            </a:r>
            <a:r>
              <a:rPr lang="zh-CN" altLang="en-US" sz="1800" b="0" kern="1200" dirty="0">
                <a:solidFill>
                  <a:srgbClr val="CE9178"/>
                </a:solidFill>
                <a:latin typeface="Consolas" panose="020B0609020204030204" pitchFamily="49" charset="0"/>
                <a:ea typeface="宋体"/>
              </a:rPr>
              <a:t>替换</a:t>
            </a:r>
            <a:r>
              <a:rPr lang="en-US" altLang="zh-CN" sz="1800" b="0" kern="1200" dirty="0" err="1">
                <a:solidFill>
                  <a:srgbClr val="CE9178"/>
                </a:solidFill>
                <a:latin typeface="Consolas" panose="020B0609020204030204" pitchFamily="49" charset="0"/>
                <a:ea typeface="宋体"/>
              </a:rPr>
              <a:t>text_uncond</a:t>
            </a:r>
            <a:r>
              <a:rPr lang="zh-CN" altLang="en-US" sz="1800" b="0" kern="1200" dirty="0">
                <a:solidFill>
                  <a:srgbClr val="CE9178"/>
                </a:solidFill>
                <a:latin typeface="Consolas" panose="020B0609020204030204" pitchFamily="49" charset="0"/>
                <a:ea typeface="宋体"/>
              </a:rPr>
              <a:t>，视为纯视觉特征？</a:t>
            </a:r>
            <a:r>
              <a:rPr lang="en-US" altLang="zh-CN" sz="1800" b="0" kern="1200" dirty="0">
                <a:solidFill>
                  <a:srgbClr val="CE9178"/>
                </a:solidFill>
                <a:latin typeface="Consolas" panose="020B0609020204030204" pitchFamily="49" charset="0"/>
                <a:ea typeface="宋体"/>
              </a:rPr>
              <a:t>)</a:t>
            </a:r>
            <a:r>
              <a:rPr lang="zh-CN" altLang="en-US" sz="1800" b="0" kern="1200" dirty="0">
                <a:solidFill>
                  <a:srgbClr val="CE9178"/>
                </a:solidFill>
                <a:latin typeface="Consolas" panose="020B0609020204030204" pitchFamily="49" charset="0"/>
                <a:ea typeface="宋体"/>
              </a:rPr>
              <a:t>，</a:t>
            </a:r>
            <a:r>
              <a:rPr lang="en-US" altLang="zh-CN" sz="1800" b="0" kern="1200" dirty="0">
                <a:solidFill>
                  <a:srgbClr val="CE9178"/>
                </a:solidFill>
                <a:latin typeface="Consolas" panose="020B0609020204030204" pitchFamily="49" charset="0"/>
                <a:ea typeface="宋体"/>
              </a:rPr>
              <a:t>object(grounding</a:t>
            </a:r>
            <a:r>
              <a:rPr lang="zh-CN" altLang="en-US" sz="1800" b="0" kern="1200" dirty="0">
                <a:solidFill>
                  <a:srgbClr val="CE9178"/>
                </a:solidFill>
                <a:latin typeface="Consolas" panose="020B0609020204030204" pitchFamily="49" charset="0"/>
                <a:ea typeface="宋体"/>
              </a:rPr>
              <a:t>目标</a:t>
            </a:r>
            <a:r>
              <a:rPr lang="en-US" altLang="zh-CN" sz="1800" b="0" kern="1200" dirty="0">
                <a:solidFill>
                  <a:srgbClr val="CE9178"/>
                </a:solidFill>
                <a:latin typeface="Consolas" panose="020B0609020204030204" pitchFamily="49" charset="0"/>
                <a:ea typeface="宋体"/>
              </a:rPr>
              <a:t>)</a:t>
            </a:r>
            <a:r>
              <a:rPr lang="zh-CN" altLang="en-US" sz="1800" b="0" kern="1200" dirty="0">
                <a:solidFill>
                  <a:srgbClr val="CE9178"/>
                </a:solidFill>
                <a:latin typeface="Consolas" panose="020B0609020204030204" pitchFamily="49" charset="0"/>
                <a:ea typeface="宋体"/>
              </a:rPr>
              <a:t>，</a:t>
            </a:r>
            <a:r>
              <a:rPr lang="en-US" altLang="zh-CN" sz="1800" b="0" kern="1200" dirty="0">
                <a:solidFill>
                  <a:srgbClr val="CE9178"/>
                </a:solidFill>
                <a:latin typeface="Consolas" panose="020B0609020204030204" pitchFamily="49" charset="0"/>
                <a:ea typeface="宋体"/>
              </a:rPr>
              <a:t>Instruction(</a:t>
            </a:r>
            <a:r>
              <a:rPr lang="zh-CN" altLang="en-US" sz="1800" b="0" kern="1200" dirty="0">
                <a:solidFill>
                  <a:srgbClr val="CE9178"/>
                </a:solidFill>
                <a:latin typeface="Consolas" panose="020B0609020204030204" pitchFamily="49" charset="0"/>
                <a:ea typeface="宋体"/>
              </a:rPr>
              <a:t>提供指令并作为主要</a:t>
            </a:r>
            <a:r>
              <a:rPr lang="en-US" altLang="zh-CN" sz="1800" b="0" kern="1200" dirty="0">
                <a:solidFill>
                  <a:srgbClr val="CE9178"/>
                </a:solidFill>
                <a:latin typeface="Consolas" panose="020B0609020204030204" pitchFamily="49" charset="0"/>
                <a:ea typeface="宋体"/>
              </a:rPr>
              <a:t>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CE9178"/>
              </a:solidFill>
              <a:effectLst/>
              <a:uLnTx/>
              <a:uFillTx/>
              <a:latin typeface="Consolas" panose="020B0609020204030204" pitchFamily="49" charset="0"/>
              <a:ea typeface="宋体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onsolas" panose="020B0609020204030204" pitchFamily="49" charset="0"/>
                <a:ea typeface="宋体"/>
                <a:cs typeface="+mn-cs"/>
              </a:rPr>
              <a:t>	</a:t>
            </a:r>
          </a:p>
        </p:txBody>
      </p: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B9B48A26-EC62-6CB7-FC22-04E77EFC227D}"/>
              </a:ext>
            </a:extLst>
          </p:cNvPr>
          <p:cNvGrpSpPr/>
          <p:nvPr/>
        </p:nvGrpSpPr>
        <p:grpSpPr>
          <a:xfrm>
            <a:off x="6096000" y="2614218"/>
            <a:ext cx="3919004" cy="3684865"/>
            <a:chOff x="1339850" y="2374464"/>
            <a:chExt cx="3919004" cy="3684865"/>
          </a:xfrm>
        </p:grpSpPr>
        <p:grpSp>
          <p:nvGrpSpPr>
            <p:cNvPr id="40" name="组合 39">
              <a:extLst>
                <a:ext uri="{FF2B5EF4-FFF2-40B4-BE49-F238E27FC236}">
                  <a16:creationId xmlns:a16="http://schemas.microsoft.com/office/drawing/2014/main" id="{C4BA65D1-2167-9E5A-72EF-A460D5D6A22F}"/>
                </a:ext>
              </a:extLst>
            </p:cNvPr>
            <p:cNvGrpSpPr/>
            <p:nvPr/>
          </p:nvGrpSpPr>
          <p:grpSpPr>
            <a:xfrm>
              <a:off x="1339850" y="2374464"/>
              <a:ext cx="3919004" cy="3684865"/>
              <a:chOff x="1102783" y="2841824"/>
              <a:chExt cx="3919004" cy="3684865"/>
            </a:xfrm>
          </p:grpSpPr>
          <p:grpSp>
            <p:nvGrpSpPr>
              <p:cNvPr id="43" name="组合 42">
                <a:extLst>
                  <a:ext uri="{FF2B5EF4-FFF2-40B4-BE49-F238E27FC236}">
                    <a16:creationId xmlns:a16="http://schemas.microsoft.com/office/drawing/2014/main" id="{FB18CCD4-5AF0-95A6-4D13-8939A44C7C41}"/>
                  </a:ext>
                </a:extLst>
              </p:cNvPr>
              <p:cNvGrpSpPr/>
              <p:nvPr/>
            </p:nvGrpSpPr>
            <p:grpSpPr>
              <a:xfrm>
                <a:off x="1102783" y="2841824"/>
                <a:ext cx="3919004" cy="3684865"/>
                <a:chOff x="1102783" y="2841824"/>
                <a:chExt cx="3919004" cy="3684865"/>
              </a:xfrm>
            </p:grpSpPr>
            <p:sp>
              <p:nvSpPr>
                <p:cNvPr id="45" name="文本框 44">
                  <a:extLst>
                    <a:ext uri="{FF2B5EF4-FFF2-40B4-BE49-F238E27FC236}">
                      <a16:creationId xmlns:a16="http://schemas.microsoft.com/office/drawing/2014/main" id="{D8384BE3-EC43-3071-DFE3-3A6BCA8C7D53}"/>
                    </a:ext>
                  </a:extLst>
                </p:cNvPr>
                <p:cNvSpPr txBox="1"/>
                <p:nvPr/>
              </p:nvSpPr>
              <p:spPr>
                <a:xfrm>
                  <a:off x="3307975" y="4468964"/>
                  <a:ext cx="248786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000" dirty="0">
                      <a:solidFill>
                        <a:srgbClr val="FF0000"/>
                      </a:solidFill>
                    </a:rPr>
                    <a:t>λ</a:t>
                  </a:r>
                  <a:endParaRPr lang="zh-CN" altLang="en-US" sz="1000" dirty="0">
                    <a:solidFill>
                      <a:srgbClr val="FF0000"/>
                    </a:solidFill>
                  </a:endParaRPr>
                </a:p>
              </p:txBody>
            </p:sp>
            <p:grpSp>
              <p:nvGrpSpPr>
                <p:cNvPr id="46" name="组合 45">
                  <a:extLst>
                    <a:ext uri="{FF2B5EF4-FFF2-40B4-BE49-F238E27FC236}">
                      <a16:creationId xmlns:a16="http://schemas.microsoft.com/office/drawing/2014/main" id="{BE75A86D-CEDD-2CEF-6F41-96DD04ADE8FB}"/>
                    </a:ext>
                  </a:extLst>
                </p:cNvPr>
                <p:cNvGrpSpPr/>
                <p:nvPr/>
              </p:nvGrpSpPr>
              <p:grpSpPr>
                <a:xfrm>
                  <a:off x="1102783" y="2841824"/>
                  <a:ext cx="3919004" cy="3684865"/>
                  <a:chOff x="1102783" y="2841824"/>
                  <a:chExt cx="3919004" cy="3684865"/>
                </a:xfrm>
              </p:grpSpPr>
              <p:grpSp>
                <p:nvGrpSpPr>
                  <p:cNvPr id="47" name="组合 46">
                    <a:extLst>
                      <a:ext uri="{FF2B5EF4-FFF2-40B4-BE49-F238E27FC236}">
                        <a16:creationId xmlns:a16="http://schemas.microsoft.com/office/drawing/2014/main" id="{1F6C9CE2-04A2-B2FB-079E-E6B0243FDCDC}"/>
                      </a:ext>
                    </a:extLst>
                  </p:cNvPr>
                  <p:cNvGrpSpPr/>
                  <p:nvPr/>
                </p:nvGrpSpPr>
                <p:grpSpPr>
                  <a:xfrm>
                    <a:off x="1102783" y="2841824"/>
                    <a:ext cx="3919004" cy="3684865"/>
                    <a:chOff x="1102783" y="2841824"/>
                    <a:chExt cx="3919004" cy="3684865"/>
                  </a:xfrm>
                </p:grpSpPr>
                <p:grpSp>
                  <p:nvGrpSpPr>
                    <p:cNvPr id="52" name="组合 51">
                      <a:extLst>
                        <a:ext uri="{FF2B5EF4-FFF2-40B4-BE49-F238E27FC236}">
                          <a16:creationId xmlns:a16="http://schemas.microsoft.com/office/drawing/2014/main" id="{C0C2A97A-84F5-A276-02D5-1B29F59EBCD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643235" y="3267494"/>
                      <a:ext cx="2378552" cy="2643993"/>
                      <a:chOff x="2643235" y="3267494"/>
                      <a:chExt cx="2378552" cy="2643993"/>
                    </a:xfrm>
                  </p:grpSpPr>
                  <p:grpSp>
                    <p:nvGrpSpPr>
                      <p:cNvPr id="65" name="组合 64">
                        <a:extLst>
                          <a:ext uri="{FF2B5EF4-FFF2-40B4-BE49-F238E27FC236}">
                            <a16:creationId xmlns:a16="http://schemas.microsoft.com/office/drawing/2014/main" id="{323F6661-B8CC-2FB3-E339-18976E42AFF0}"/>
                          </a:ext>
                        </a:extLst>
                      </p:cNvPr>
                      <p:cNvGrpSpPr/>
                      <p:nvPr/>
                    </p:nvGrpSpPr>
                    <p:grpSpPr>
                      <a:xfrm rot="16200000">
                        <a:off x="2510514" y="3400215"/>
                        <a:ext cx="2643993" cy="2378552"/>
                        <a:chOff x="1806087" y="3095413"/>
                        <a:chExt cx="2643993" cy="2378552"/>
                      </a:xfrm>
                    </p:grpSpPr>
                    <p:sp>
                      <p:nvSpPr>
                        <p:cNvPr id="68" name="梯形 67">
                          <a:extLst>
                            <a:ext uri="{FF2B5EF4-FFF2-40B4-BE49-F238E27FC236}">
                              <a16:creationId xmlns:a16="http://schemas.microsoft.com/office/drawing/2014/main" id="{CAEE5577-3AEC-CE62-319D-28A1811A3C94}"/>
                            </a:ext>
                          </a:extLst>
                        </p:cNvPr>
                        <p:cNvSpPr/>
                        <p:nvPr/>
                      </p:nvSpPr>
                      <p:spPr bwMode="auto">
                        <a:xfrm>
                          <a:off x="3339253" y="4769538"/>
                          <a:ext cx="1110827" cy="704427"/>
                        </a:xfrm>
                        <a:prstGeom prst="trapezoid">
                          <a:avLst/>
                        </a:prstGeom>
                        <a:solidFill>
                          <a:srgbClr val="99CCFF"/>
                        </a:solidFill>
                        <a:ln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>
                      </p:spPr>
                      <p:txBody>
                        <a:bodyPr vert="horz" wrap="none" lIns="91440" tIns="45720" rIns="91440" bIns="45720" numCol="1" rtlCol="0" anchor="ctr" anchorCtr="0" compatLnSpc="1"/>
                        <a:lstStyle/>
                        <a:p>
                          <a:pPr marL="342900" marR="0" indent="-342900" algn="ctr" defTabSz="914400" rtl="0" eaLnBrk="1" fontAlgn="base" latinLnBrk="0" hangingPunct="1">
                            <a:lnSpc>
                              <a:spcPct val="8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bg2"/>
                            </a:buClr>
                            <a:buSzPct val="75000"/>
                            <a:buFont typeface="Wingdings" panose="05000000000000000000" pitchFamily="2" charset="2"/>
                            <a:buChar char="n"/>
                          </a:pPr>
                          <a:endParaRPr kumimoji="0" lang="zh-CN" altLang="en-US" sz="18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sym typeface="Symbol" panose="05050102010706020507" pitchFamily="18" charset="2"/>
                          </a:endParaRPr>
                        </a:p>
                      </p:txBody>
                    </p:sp>
                    <p:sp>
                      <p:nvSpPr>
                        <p:cNvPr id="69" name="梯形 68">
                          <a:extLst>
                            <a:ext uri="{FF2B5EF4-FFF2-40B4-BE49-F238E27FC236}">
                              <a16:creationId xmlns:a16="http://schemas.microsoft.com/office/drawing/2014/main" id="{81D91640-17EA-189D-E5FA-47B4844757E2}"/>
                            </a:ext>
                          </a:extLst>
                        </p:cNvPr>
                        <p:cNvSpPr/>
                        <p:nvPr/>
                      </p:nvSpPr>
                      <p:spPr bwMode="auto">
                        <a:xfrm rot="10800000">
                          <a:off x="3339253" y="3095413"/>
                          <a:ext cx="1110827" cy="704427"/>
                        </a:xfrm>
                        <a:prstGeom prst="trapezoid">
                          <a:avLst/>
                        </a:prstGeom>
                        <a:solidFill>
                          <a:srgbClr val="99CCFF"/>
                        </a:solidFill>
                        <a:ln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>
                      </p:spPr>
                      <p:txBody>
                        <a:bodyPr vert="horz" wrap="none" lIns="91440" tIns="45720" rIns="91440" bIns="45720" numCol="1" rtlCol="0" anchor="ctr" anchorCtr="0" compatLnSpc="1"/>
                        <a:lstStyle/>
                        <a:p>
                          <a:pPr marL="342900" marR="0" indent="-342900" algn="ctr" defTabSz="914400" rtl="0" eaLnBrk="1" fontAlgn="base" latinLnBrk="0" hangingPunct="1">
                            <a:lnSpc>
                              <a:spcPct val="8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bg2"/>
                            </a:buClr>
                            <a:buSzPct val="75000"/>
                            <a:buFont typeface="Wingdings" panose="05000000000000000000" pitchFamily="2" charset="2"/>
                            <a:buChar char="n"/>
                          </a:pPr>
                          <a:endParaRPr kumimoji="0" lang="zh-CN" altLang="en-US" sz="18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sym typeface="Symbol" panose="05050102010706020507" pitchFamily="18" charset="2"/>
                          </a:endParaRPr>
                        </a:p>
                      </p:txBody>
                    </p:sp>
                    <p:sp>
                      <p:nvSpPr>
                        <p:cNvPr id="70" name="梯形 69">
                          <a:extLst>
                            <a:ext uri="{FF2B5EF4-FFF2-40B4-BE49-F238E27FC236}">
                              <a16:creationId xmlns:a16="http://schemas.microsoft.com/office/drawing/2014/main" id="{1E983368-7D9C-89B3-6B55-54070C27DB38}"/>
                            </a:ext>
                          </a:extLst>
                        </p:cNvPr>
                        <p:cNvSpPr/>
                        <p:nvPr/>
                      </p:nvSpPr>
                      <p:spPr bwMode="auto">
                        <a:xfrm rot="10800000">
                          <a:off x="1806087" y="3095414"/>
                          <a:ext cx="1110827" cy="704427"/>
                        </a:xfrm>
                        <a:prstGeom prst="trapezoid">
                          <a:avLst/>
                        </a:prstGeom>
                        <a:solidFill>
                          <a:srgbClr val="99CCFF"/>
                        </a:solidFill>
                        <a:ln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>
                      </p:spPr>
                      <p:txBody>
                        <a:bodyPr vert="horz" wrap="none" lIns="91440" tIns="45720" rIns="91440" bIns="45720" numCol="1" rtlCol="0" anchor="ctr" anchorCtr="0" compatLnSpc="1"/>
                        <a:lstStyle/>
                        <a:p>
                          <a:pPr marL="342900" marR="0" indent="-342900" algn="ctr" defTabSz="914400" rtl="0" eaLnBrk="1" fontAlgn="base" latinLnBrk="0" hangingPunct="1">
                            <a:lnSpc>
                              <a:spcPct val="8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bg2"/>
                            </a:buClr>
                            <a:buSzPct val="75000"/>
                            <a:buFont typeface="Wingdings" panose="05000000000000000000" pitchFamily="2" charset="2"/>
                            <a:buChar char="n"/>
                          </a:pPr>
                          <a:endParaRPr kumimoji="0" lang="zh-CN" altLang="en-US" sz="18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sym typeface="Symbol" panose="05050102010706020507" pitchFamily="18" charset="2"/>
                          </a:endParaRPr>
                        </a:p>
                      </p:txBody>
                    </p:sp>
                    <p:sp>
                      <p:nvSpPr>
                        <p:cNvPr id="71" name="矩形 70">
                          <a:extLst>
                            <a:ext uri="{FF2B5EF4-FFF2-40B4-BE49-F238E27FC236}">
                              <a16:creationId xmlns:a16="http://schemas.microsoft.com/office/drawing/2014/main" id="{C7DAF0A3-3AA4-43D1-8C0E-C32A36B40A50}"/>
                            </a:ext>
                          </a:extLst>
                        </p:cNvPr>
                        <p:cNvSpPr/>
                        <p:nvPr/>
                      </p:nvSpPr>
                      <p:spPr bwMode="auto">
                        <a:xfrm>
                          <a:off x="3508586" y="4118743"/>
                          <a:ext cx="772160" cy="331893"/>
                        </a:xfrm>
                        <a:prstGeom prst="rect">
                          <a:avLst/>
                        </a:prstGeom>
                        <a:solidFill>
                          <a:srgbClr val="99CCFF"/>
                        </a:solidFill>
                        <a:ln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>
                      </p:spPr>
                      <p:txBody>
                        <a:bodyPr vert="horz" wrap="none" lIns="91440" tIns="45720" rIns="91440" bIns="45720" numCol="1" rtlCol="0" anchor="ctr" anchorCtr="0" compatLnSpc="1"/>
                        <a:lstStyle/>
                        <a:p>
                          <a:pPr marL="342900" marR="0" indent="-342900" algn="ctr" defTabSz="914400" rtl="0" eaLnBrk="1" fontAlgn="base" latinLnBrk="0" hangingPunct="1">
                            <a:lnSpc>
                              <a:spcPct val="8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bg2"/>
                            </a:buClr>
                            <a:buSzPct val="75000"/>
                            <a:buFont typeface="Wingdings" panose="05000000000000000000" pitchFamily="2" charset="2"/>
                            <a:buChar char="n"/>
                          </a:pPr>
                          <a:endParaRPr kumimoji="0" lang="zh-CN" altLang="en-US" sz="18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sym typeface="Symbol" panose="05050102010706020507" pitchFamily="18" charset="2"/>
                          </a:endParaRPr>
                        </a:p>
                      </p:txBody>
                    </p:sp>
                  </p:grpSp>
                  <p:cxnSp>
                    <p:nvCxnSpPr>
                      <p:cNvPr id="66" name="直接箭头连接符 65">
                        <a:extLst>
                          <a:ext uri="{FF2B5EF4-FFF2-40B4-BE49-F238E27FC236}">
                            <a16:creationId xmlns:a16="http://schemas.microsoft.com/office/drawing/2014/main" id="{4BED3C73-62A8-73E9-831C-B988AD2F4EDD}"/>
                          </a:ext>
                        </a:extLst>
                      </p:cNvPr>
                      <p:cNvCxnSpPr>
                        <a:cxnSpLocks/>
                        <a:stCxn id="69" idx="3"/>
                        <a:endCxn id="68" idx="1"/>
                      </p:cNvCxnSpPr>
                      <p:nvPr/>
                    </p:nvCxnSpPr>
                    <p:spPr bwMode="auto">
                      <a:xfrm>
                        <a:off x="2995448" y="4290269"/>
                        <a:ext cx="1674126" cy="0"/>
                      </a:xfrm>
                      <a:prstGeom prst="straightConnector1">
                        <a:avLst/>
                      </a:prstGeom>
                      <a:noFill/>
                      <a:ln w="9525" cap="flat" cmpd="sng" algn="ctr">
                        <a:solidFill>
                          <a:schemeClr val="bg1">
                            <a:lumMod val="75000"/>
                          </a:schemeClr>
                        </a:solidFill>
                        <a:prstDash val="sysDot"/>
                        <a:round/>
                        <a:headEnd type="none" w="med" len="med"/>
                        <a:tailEnd type="triangle"/>
                      </a:ln>
                    </p:spPr>
                  </p:cxnSp>
                  <p:cxnSp>
                    <p:nvCxnSpPr>
                      <p:cNvPr id="67" name="连接符: 肘形 66">
                        <a:extLst>
                          <a:ext uri="{FF2B5EF4-FFF2-40B4-BE49-F238E27FC236}">
                            <a16:creationId xmlns:a16="http://schemas.microsoft.com/office/drawing/2014/main" id="{9B75D07F-8318-BD22-5254-FAC247C29031}"/>
                          </a:ext>
                        </a:extLst>
                      </p:cNvPr>
                      <p:cNvCxnSpPr>
                        <a:stCxn id="70" idx="1"/>
                        <a:endCxn id="68" idx="1"/>
                      </p:cNvCxnSpPr>
                      <p:nvPr/>
                    </p:nvCxnSpPr>
                    <p:spPr bwMode="auto">
                      <a:xfrm rot="5400000" flipH="1" flipV="1">
                        <a:off x="3533289" y="3752430"/>
                        <a:ext cx="598445" cy="1674125"/>
                      </a:xfrm>
                      <a:prstGeom prst="bentConnector3">
                        <a:avLst/>
                      </a:prstGeom>
                      <a:noFill/>
                      <a:ln w="9525" cap="flat" cmpd="sng" algn="ctr">
                        <a:solidFill>
                          <a:srgbClr val="FF0000"/>
                        </a:solidFill>
                        <a:prstDash val="solid"/>
                        <a:round/>
                        <a:headEnd type="none" w="med" len="med"/>
                        <a:tailEnd type="triangle"/>
                      </a:ln>
                    </p:spPr>
                  </p:cxnSp>
                </p:grpSp>
                <p:grpSp>
                  <p:nvGrpSpPr>
                    <p:cNvPr id="53" name="组合 52">
                      <a:extLst>
                        <a:ext uri="{FF2B5EF4-FFF2-40B4-BE49-F238E27FC236}">
                          <a16:creationId xmlns:a16="http://schemas.microsoft.com/office/drawing/2014/main" id="{0F40CA2A-5EE7-6A3C-C161-70042F80A45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102783" y="3822909"/>
                      <a:ext cx="1540453" cy="1533166"/>
                      <a:chOff x="1102783" y="3822909"/>
                      <a:chExt cx="1540453" cy="1533166"/>
                    </a:xfrm>
                  </p:grpSpPr>
                  <p:sp>
                    <p:nvSpPr>
                      <p:cNvPr id="62" name="文本框 61">
                        <a:extLst>
                          <a:ext uri="{FF2B5EF4-FFF2-40B4-BE49-F238E27FC236}">
                            <a16:creationId xmlns:a16="http://schemas.microsoft.com/office/drawing/2014/main" id="{5260400F-EEC7-1F49-2066-8A2CD0991534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102783" y="4290269"/>
                        <a:ext cx="777777" cy="577081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 algn="ctr"/>
                        <a:r>
                          <a:rPr lang="en-US" altLang="zh-CN" sz="1050" dirty="0"/>
                          <a:t>Noise</a:t>
                        </a:r>
                      </a:p>
                      <a:p>
                        <a:pPr algn="ctr"/>
                        <a:r>
                          <a:rPr lang="en-US" altLang="zh-CN" sz="1050" dirty="0"/>
                          <a:t>+</a:t>
                        </a:r>
                      </a:p>
                      <a:p>
                        <a:pPr algn="ctr"/>
                        <a:r>
                          <a:rPr lang="en-US" altLang="zh-CN" sz="1050" dirty="0" err="1"/>
                          <a:t>Img_cond</a:t>
                        </a:r>
                        <a:endParaRPr lang="zh-CN" altLang="en-US" sz="1050" dirty="0"/>
                      </a:p>
                    </p:txBody>
                  </p:sp>
                  <p:cxnSp>
                    <p:nvCxnSpPr>
                      <p:cNvPr id="63" name="连接符: 肘形 62">
                        <a:extLst>
                          <a:ext uri="{FF2B5EF4-FFF2-40B4-BE49-F238E27FC236}">
                            <a16:creationId xmlns:a16="http://schemas.microsoft.com/office/drawing/2014/main" id="{2F5A93B8-1472-2A5F-EDA0-2C59EFC017AA}"/>
                          </a:ext>
                        </a:extLst>
                      </p:cNvPr>
                      <p:cNvCxnSpPr>
                        <a:stCxn id="62" idx="3"/>
                        <a:endCxn id="70" idx="2"/>
                      </p:cNvCxnSpPr>
                      <p:nvPr/>
                    </p:nvCxnSpPr>
                    <p:spPr bwMode="auto">
                      <a:xfrm>
                        <a:off x="1880560" y="4578810"/>
                        <a:ext cx="762676" cy="777265"/>
                      </a:xfrm>
                      <a:prstGeom prst="bentConnector3">
                        <a:avLst/>
                      </a:prstGeom>
                      <a:noFill/>
                      <a:ln w="952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triangle"/>
                      </a:ln>
                    </p:spPr>
                  </p:cxnSp>
                  <p:cxnSp>
                    <p:nvCxnSpPr>
                      <p:cNvPr id="64" name="连接符: 肘形 63">
                        <a:extLst>
                          <a:ext uri="{FF2B5EF4-FFF2-40B4-BE49-F238E27FC236}">
                            <a16:creationId xmlns:a16="http://schemas.microsoft.com/office/drawing/2014/main" id="{95182E3D-DD32-A252-0981-28F51E17DDCB}"/>
                          </a:ext>
                        </a:extLst>
                      </p:cNvPr>
                      <p:cNvCxnSpPr>
                        <a:stCxn id="62" idx="3"/>
                        <a:endCxn id="69" idx="2"/>
                      </p:cNvCxnSpPr>
                      <p:nvPr/>
                    </p:nvCxnSpPr>
                    <p:spPr bwMode="auto">
                      <a:xfrm flipV="1">
                        <a:off x="1880560" y="3822909"/>
                        <a:ext cx="762675" cy="755901"/>
                      </a:xfrm>
                      <a:prstGeom prst="bentConnector3">
                        <a:avLst/>
                      </a:prstGeom>
                      <a:noFill/>
                      <a:ln w="952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triangle"/>
                      </a:ln>
                    </p:spPr>
                  </p:cxnSp>
                </p:grpSp>
                <p:grpSp>
                  <p:nvGrpSpPr>
                    <p:cNvPr id="54" name="组合 53">
                      <a:extLst>
                        <a:ext uri="{FF2B5EF4-FFF2-40B4-BE49-F238E27FC236}">
                          <a16:creationId xmlns:a16="http://schemas.microsoft.com/office/drawing/2014/main" id="{9F65B620-5FC3-33DB-89FA-222BB8165D8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671732" y="2841824"/>
                      <a:ext cx="2997842" cy="595005"/>
                      <a:chOff x="1671732" y="2841824"/>
                      <a:chExt cx="2997842" cy="595005"/>
                    </a:xfrm>
                  </p:grpSpPr>
                  <p:sp>
                    <p:nvSpPr>
                      <p:cNvPr id="58" name="文本框 57">
                        <a:extLst>
                          <a:ext uri="{FF2B5EF4-FFF2-40B4-BE49-F238E27FC236}">
                            <a16:creationId xmlns:a16="http://schemas.microsoft.com/office/drawing/2014/main" id="{B9C6F991-C574-64B8-E48A-1A0EAD77B056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671732" y="2841824"/>
                        <a:ext cx="854721" cy="246221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altLang="zh-CN" sz="1000" u="sng" dirty="0"/>
                          <a:t>“instruction”</a:t>
                        </a:r>
                        <a:endParaRPr lang="zh-CN" altLang="en-US" sz="1000" u="sng" dirty="0"/>
                      </a:p>
                    </p:txBody>
                  </p:sp>
                  <p:cxnSp>
                    <p:nvCxnSpPr>
                      <p:cNvPr id="59" name="连接符: 肘形 58">
                        <a:extLst>
                          <a:ext uri="{FF2B5EF4-FFF2-40B4-BE49-F238E27FC236}">
                            <a16:creationId xmlns:a16="http://schemas.microsoft.com/office/drawing/2014/main" id="{76F0DCAA-32C0-88FC-68F3-0F1F3AB82BD8}"/>
                          </a:ext>
                        </a:extLst>
                      </p:cNvPr>
                      <p:cNvCxnSpPr>
                        <a:cxnSpLocks/>
                        <a:endCxn id="68" idx="3"/>
                      </p:cNvCxnSpPr>
                      <p:nvPr/>
                    </p:nvCxnSpPr>
                    <p:spPr bwMode="auto">
                      <a:xfrm>
                        <a:off x="2526453" y="2964935"/>
                        <a:ext cx="2143121" cy="390613"/>
                      </a:xfrm>
                      <a:prstGeom prst="bentConnector2">
                        <a:avLst/>
                      </a:prstGeom>
                      <a:noFill/>
                      <a:ln w="952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triangle"/>
                      </a:ln>
                    </p:spPr>
                  </p:cxnSp>
                  <p:cxnSp>
                    <p:nvCxnSpPr>
                      <p:cNvPr id="60" name="连接符: 肘形 59">
                        <a:extLst>
                          <a:ext uri="{FF2B5EF4-FFF2-40B4-BE49-F238E27FC236}">
                            <a16:creationId xmlns:a16="http://schemas.microsoft.com/office/drawing/2014/main" id="{92EBDD09-19C0-798C-15E7-6A6A362E9B14}"/>
                          </a:ext>
                        </a:extLst>
                      </p:cNvPr>
                      <p:cNvCxnSpPr>
                        <a:cxnSpLocks/>
                        <a:stCxn id="58" idx="3"/>
                        <a:endCxn id="69" idx="1"/>
                      </p:cNvCxnSpPr>
                      <p:nvPr/>
                    </p:nvCxnSpPr>
                    <p:spPr bwMode="auto">
                      <a:xfrm>
                        <a:off x="2526453" y="2964935"/>
                        <a:ext cx="468995" cy="390613"/>
                      </a:xfrm>
                      <a:prstGeom prst="bentConnector2">
                        <a:avLst/>
                      </a:prstGeom>
                      <a:noFill/>
                      <a:ln w="952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triangle"/>
                      </a:ln>
                    </p:spPr>
                  </p:cxnSp>
                  <p:cxnSp>
                    <p:nvCxnSpPr>
                      <p:cNvPr id="61" name="连接符: 肘形 60">
                        <a:extLst>
                          <a:ext uri="{FF2B5EF4-FFF2-40B4-BE49-F238E27FC236}">
                            <a16:creationId xmlns:a16="http://schemas.microsoft.com/office/drawing/2014/main" id="{009F0C7F-CD37-4E89-B75D-6A1289F405DE}"/>
                          </a:ext>
                        </a:extLst>
                      </p:cNvPr>
                      <p:cNvCxnSpPr>
                        <a:cxnSpLocks/>
                        <a:stCxn id="58" idx="3"/>
                        <a:endCxn id="71" idx="3"/>
                      </p:cNvCxnSpPr>
                      <p:nvPr/>
                    </p:nvCxnSpPr>
                    <p:spPr bwMode="auto">
                      <a:xfrm>
                        <a:off x="2526453" y="2964935"/>
                        <a:ext cx="1306059" cy="471894"/>
                      </a:xfrm>
                      <a:prstGeom prst="bentConnector2">
                        <a:avLst/>
                      </a:prstGeom>
                      <a:noFill/>
                      <a:ln w="952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triangle"/>
                      </a:ln>
                    </p:spPr>
                  </p:cxnSp>
                </p:grpSp>
                <p:grpSp>
                  <p:nvGrpSpPr>
                    <p:cNvPr id="55" name="组合 54">
                      <a:extLst>
                        <a:ext uri="{FF2B5EF4-FFF2-40B4-BE49-F238E27FC236}">
                          <a16:creationId xmlns:a16="http://schemas.microsoft.com/office/drawing/2014/main" id="{2C6176D6-3D8D-C1C0-271D-458E24AC647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671732" y="5823435"/>
                      <a:ext cx="1323717" cy="703254"/>
                      <a:chOff x="1671732" y="5823435"/>
                      <a:chExt cx="1323717" cy="703254"/>
                    </a:xfrm>
                  </p:grpSpPr>
                  <p:sp>
                    <p:nvSpPr>
                      <p:cNvPr id="56" name="文本框 55">
                        <a:extLst>
                          <a:ext uri="{FF2B5EF4-FFF2-40B4-BE49-F238E27FC236}">
                            <a16:creationId xmlns:a16="http://schemas.microsoft.com/office/drawing/2014/main" id="{BE102739-A85D-B416-05DB-A0D93366B740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671732" y="6280468"/>
                        <a:ext cx="611065" cy="246221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altLang="zh-CN" sz="1000" u="sng" dirty="0">
                            <a:solidFill>
                              <a:srgbClr val="FF0000"/>
                            </a:solidFill>
                          </a:rPr>
                          <a:t>“object”</a:t>
                        </a:r>
                        <a:endParaRPr lang="zh-CN" altLang="en-US" sz="1000" u="sng" dirty="0">
                          <a:solidFill>
                            <a:srgbClr val="FF0000"/>
                          </a:solidFill>
                        </a:endParaRPr>
                      </a:p>
                    </p:txBody>
                  </p:sp>
                  <p:cxnSp>
                    <p:nvCxnSpPr>
                      <p:cNvPr id="57" name="连接符: 肘形 56">
                        <a:extLst>
                          <a:ext uri="{FF2B5EF4-FFF2-40B4-BE49-F238E27FC236}">
                            <a16:creationId xmlns:a16="http://schemas.microsoft.com/office/drawing/2014/main" id="{874E2BC3-1492-3C5E-4BCD-BE1E45068A59}"/>
                          </a:ext>
                        </a:extLst>
                      </p:cNvPr>
                      <p:cNvCxnSpPr>
                        <a:stCxn id="56" idx="3"/>
                        <a:endCxn id="70" idx="3"/>
                      </p:cNvCxnSpPr>
                      <p:nvPr/>
                    </p:nvCxnSpPr>
                    <p:spPr bwMode="auto">
                      <a:xfrm flipV="1">
                        <a:off x="2282797" y="5823435"/>
                        <a:ext cx="712652" cy="580144"/>
                      </a:xfrm>
                      <a:prstGeom prst="bentConnector2">
                        <a:avLst/>
                      </a:prstGeom>
                      <a:noFill/>
                      <a:ln w="952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triangle"/>
                      </a:ln>
                    </p:spPr>
                  </p:cxnSp>
                </p:grpSp>
              </p:grpSp>
              <p:sp>
                <p:nvSpPr>
                  <p:cNvPr id="48" name="文本框 47">
                    <a:extLst>
                      <a:ext uri="{FF2B5EF4-FFF2-40B4-BE49-F238E27FC236}">
                        <a16:creationId xmlns:a16="http://schemas.microsoft.com/office/drawing/2014/main" id="{D15E0C69-569A-A62E-7D43-312E77880E30}"/>
                      </a:ext>
                    </a:extLst>
                  </p:cNvPr>
                  <p:cNvSpPr txBox="1"/>
                  <p:nvPr/>
                </p:nvSpPr>
                <p:spPr>
                  <a:xfrm>
                    <a:off x="2827045" y="3634882"/>
                    <a:ext cx="466794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dirty="0"/>
                      <a:t>E1</a:t>
                    </a:r>
                    <a:endParaRPr lang="zh-CN" altLang="en-US" dirty="0"/>
                  </a:p>
                </p:txBody>
              </p:sp>
              <p:sp>
                <p:nvSpPr>
                  <p:cNvPr id="49" name="文本框 48">
                    <a:extLst>
                      <a:ext uri="{FF2B5EF4-FFF2-40B4-BE49-F238E27FC236}">
                        <a16:creationId xmlns:a16="http://schemas.microsoft.com/office/drawing/2014/main" id="{5C424B35-0D4A-298F-5769-C199EDDE17A1}"/>
                      </a:ext>
                    </a:extLst>
                  </p:cNvPr>
                  <p:cNvSpPr txBox="1"/>
                  <p:nvPr/>
                </p:nvSpPr>
                <p:spPr>
                  <a:xfrm>
                    <a:off x="2828139" y="5171409"/>
                    <a:ext cx="466794" cy="369332"/>
                  </a:xfrm>
                  <a:prstGeom prst="rect">
                    <a:avLst/>
                  </a:prstGeom>
                  <a:solidFill>
                    <a:srgbClr val="99CCFF"/>
                  </a:solidFill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dirty="0"/>
                      <a:t>E2</a:t>
                    </a:r>
                    <a:endParaRPr lang="zh-CN" altLang="en-US" dirty="0"/>
                  </a:p>
                </p:txBody>
              </p:sp>
              <p:sp>
                <p:nvSpPr>
                  <p:cNvPr id="50" name="文本框 49">
                    <a:extLst>
                      <a:ext uri="{FF2B5EF4-FFF2-40B4-BE49-F238E27FC236}">
                        <a16:creationId xmlns:a16="http://schemas.microsoft.com/office/drawing/2014/main" id="{4FA62053-5F53-897B-EB90-1FCAA5BB1D86}"/>
                      </a:ext>
                    </a:extLst>
                  </p:cNvPr>
                  <p:cNvSpPr txBox="1"/>
                  <p:nvPr/>
                </p:nvSpPr>
                <p:spPr>
                  <a:xfrm>
                    <a:off x="4500296" y="3640232"/>
                    <a:ext cx="351378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dirty="0"/>
                      <a:t>D</a:t>
                    </a:r>
                    <a:endParaRPr lang="zh-CN" altLang="en-US" dirty="0"/>
                  </a:p>
                </p:txBody>
              </p:sp>
              <p:sp>
                <p:nvSpPr>
                  <p:cNvPr id="51" name="文本框 50">
                    <a:extLst>
                      <a:ext uri="{FF2B5EF4-FFF2-40B4-BE49-F238E27FC236}">
                        <a16:creationId xmlns:a16="http://schemas.microsoft.com/office/drawing/2014/main" id="{DBEE5F32-C7B1-B307-3A82-74CF4ECAA5E8}"/>
                      </a:ext>
                    </a:extLst>
                  </p:cNvPr>
                  <p:cNvSpPr txBox="1"/>
                  <p:nvPr/>
                </p:nvSpPr>
                <p:spPr>
                  <a:xfrm>
                    <a:off x="3663234" y="3634882"/>
                    <a:ext cx="37702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dirty="0"/>
                      <a:t>M</a:t>
                    </a:r>
                    <a:endParaRPr lang="zh-CN" altLang="en-US" dirty="0"/>
                  </a:p>
                </p:txBody>
              </p:sp>
            </p:grpSp>
          </p:grpSp>
          <p:sp>
            <p:nvSpPr>
              <p:cNvPr id="44" name="文本框 43">
                <a:extLst>
                  <a:ext uri="{FF2B5EF4-FFF2-40B4-BE49-F238E27FC236}">
                    <a16:creationId xmlns:a16="http://schemas.microsoft.com/office/drawing/2014/main" id="{C30E3C81-3369-3C02-13F4-30905F3D808B}"/>
                  </a:ext>
                </a:extLst>
              </p:cNvPr>
              <p:cNvSpPr txBox="1"/>
              <p:nvPr/>
            </p:nvSpPr>
            <p:spPr>
              <a:xfrm>
                <a:off x="3313155" y="4167158"/>
                <a:ext cx="463588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000" dirty="0">
                    <a:solidFill>
                      <a:schemeClr val="bg1">
                        <a:lumMod val="75000"/>
                      </a:schemeClr>
                    </a:solidFill>
                  </a:rPr>
                  <a:t>1-λ-ε</a:t>
                </a:r>
                <a:endParaRPr lang="zh-CN" altLang="en-US" sz="1000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</p:grpSp>
        <p:cxnSp>
          <p:nvCxnSpPr>
            <p:cNvPr id="41" name="直接箭头连接符 40">
              <a:extLst>
                <a:ext uri="{FF2B5EF4-FFF2-40B4-BE49-F238E27FC236}">
                  <a16:creationId xmlns:a16="http://schemas.microsoft.com/office/drawing/2014/main" id="{1483E9BD-D688-98E7-972E-07723600175E}"/>
                </a:ext>
              </a:extLst>
            </p:cNvPr>
            <p:cNvCxnSpPr/>
            <p:nvPr/>
          </p:nvCxnSpPr>
          <p:spPr bwMode="auto">
            <a:xfrm>
              <a:off x="3584729" y="3365071"/>
              <a:ext cx="318903" cy="0"/>
            </a:xfrm>
            <a:prstGeom prst="straightConnector1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</p:spPr>
        </p:cxnSp>
        <p:cxnSp>
          <p:nvCxnSpPr>
            <p:cNvPr id="42" name="直接箭头连接符 41">
              <a:extLst>
                <a:ext uri="{FF2B5EF4-FFF2-40B4-BE49-F238E27FC236}">
                  <a16:creationId xmlns:a16="http://schemas.microsoft.com/office/drawing/2014/main" id="{E1829D53-4271-282E-81A2-737C6B345F23}"/>
                </a:ext>
              </a:extLst>
            </p:cNvPr>
            <p:cNvCxnSpPr/>
            <p:nvPr/>
          </p:nvCxnSpPr>
          <p:spPr bwMode="auto">
            <a:xfrm>
              <a:off x="4235524" y="3365071"/>
              <a:ext cx="318903" cy="0"/>
            </a:xfrm>
            <a:prstGeom prst="straightConnector1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</p:spPr>
        </p:cxnSp>
      </p:grpSp>
      <p:sp>
        <p:nvSpPr>
          <p:cNvPr id="73" name="文本框 72">
            <a:extLst>
              <a:ext uri="{FF2B5EF4-FFF2-40B4-BE49-F238E27FC236}">
                <a16:creationId xmlns:a16="http://schemas.microsoft.com/office/drawing/2014/main" id="{27377501-7AB9-521B-955C-E5EE08FC2FD6}"/>
              </a:ext>
            </a:extLst>
          </p:cNvPr>
          <p:cNvSpPr txBox="1"/>
          <p:nvPr/>
        </p:nvSpPr>
        <p:spPr>
          <a:xfrm>
            <a:off x="8683538" y="4100276"/>
            <a:ext cx="12602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>
                <a:solidFill>
                  <a:srgbClr val="FF0000"/>
                </a:solidFill>
                <a:latin typeface="Consolas" panose="020B0609020204030204" pitchFamily="49" charset="0"/>
                <a:ea typeface="宋体"/>
              </a:rPr>
              <a:t>CFG</a:t>
            </a:r>
            <a:r>
              <a:rPr lang="zh-CN" altLang="en-US" sz="1100" dirty="0">
                <a:solidFill>
                  <a:srgbClr val="FF0000"/>
                </a:solidFill>
                <a:latin typeface="Consolas" panose="020B0609020204030204" pitchFamily="49" charset="0"/>
                <a:ea typeface="宋体"/>
              </a:rPr>
              <a:t>作用位置</a:t>
            </a:r>
          </a:p>
        </p:txBody>
      </p:sp>
      <p:pic>
        <p:nvPicPr>
          <p:cNvPr id="75" name="图片 74">
            <a:extLst>
              <a:ext uri="{FF2B5EF4-FFF2-40B4-BE49-F238E27FC236}">
                <a16:creationId xmlns:a16="http://schemas.microsoft.com/office/drawing/2014/main" id="{ADD1897B-2E38-EC32-0E00-2E8B48C6E4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04825"/>
            <a:ext cx="5274652" cy="2986851"/>
          </a:xfrm>
          <a:prstGeom prst="rect">
            <a:avLst/>
          </a:prstGeom>
        </p:spPr>
      </p:pic>
      <p:sp>
        <p:nvSpPr>
          <p:cNvPr id="76" name="文本框 75">
            <a:extLst>
              <a:ext uri="{FF2B5EF4-FFF2-40B4-BE49-F238E27FC236}">
                <a16:creationId xmlns:a16="http://schemas.microsoft.com/office/drawing/2014/main" id="{CFF8A74C-5818-C856-221A-9628446D5981}"/>
              </a:ext>
            </a:extLst>
          </p:cNvPr>
          <p:cNvSpPr txBox="1"/>
          <p:nvPr/>
        </p:nvSpPr>
        <p:spPr>
          <a:xfrm>
            <a:off x="0" y="6598282"/>
            <a:ext cx="539121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/>
              <a:t>Referring Image Editing: Object-level Image Editing via Referring Expressions CVPR24</a:t>
            </a:r>
            <a:endParaRPr lang="zh-CN" altLang="en-US" sz="1050" dirty="0"/>
          </a:p>
        </p:txBody>
      </p:sp>
      <p:sp>
        <p:nvSpPr>
          <p:cNvPr id="77" name="梯形 76">
            <a:extLst>
              <a:ext uri="{FF2B5EF4-FFF2-40B4-BE49-F238E27FC236}">
                <a16:creationId xmlns:a16="http://schemas.microsoft.com/office/drawing/2014/main" id="{AC67D8D7-37CC-818F-D977-8A0CACEE6B7A}"/>
              </a:ext>
            </a:extLst>
          </p:cNvPr>
          <p:cNvSpPr/>
          <p:nvPr/>
        </p:nvSpPr>
        <p:spPr bwMode="auto">
          <a:xfrm rot="5400000">
            <a:off x="8402950" y="5496493"/>
            <a:ext cx="1110827" cy="704427"/>
          </a:xfrm>
          <a:prstGeom prst="trapezoid">
            <a:avLst/>
          </a:prstGeom>
          <a:solidFill>
            <a:srgbClr val="99CC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rtlCol="0" anchor="ctr" anchorCtr="0" compatLnSpc="1"/>
          <a:lstStyle/>
          <a:p>
            <a:pPr marL="342900" marR="0" indent="-342900" algn="ctr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sym typeface="Symbol" panose="05050102010706020507" pitchFamily="18" charset="2"/>
            </a:endParaRPr>
          </a:p>
        </p:txBody>
      </p:sp>
      <p:cxnSp>
        <p:nvCxnSpPr>
          <p:cNvPr id="78" name="连接符: 肘形 77">
            <a:extLst>
              <a:ext uri="{FF2B5EF4-FFF2-40B4-BE49-F238E27FC236}">
                <a16:creationId xmlns:a16="http://schemas.microsoft.com/office/drawing/2014/main" id="{240E32DE-4C96-2F69-017F-98C29E9B7B05}"/>
              </a:ext>
            </a:extLst>
          </p:cNvPr>
          <p:cNvCxnSpPr>
            <a:cxnSpLocks/>
            <a:stCxn id="62" idx="3"/>
            <a:endCxn id="77" idx="2"/>
          </p:cNvCxnSpPr>
          <p:nvPr/>
        </p:nvCxnSpPr>
        <p:spPr bwMode="auto">
          <a:xfrm>
            <a:off x="6873777" y="4351204"/>
            <a:ext cx="1732373" cy="1497503"/>
          </a:xfrm>
          <a:prstGeom prst="bentConnector3">
            <a:avLst>
              <a:gd name="adj1" fmla="val 22086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</p:spPr>
      </p:cxnSp>
      <p:sp>
        <p:nvSpPr>
          <p:cNvPr id="79" name="文本框 78">
            <a:extLst>
              <a:ext uri="{FF2B5EF4-FFF2-40B4-BE49-F238E27FC236}">
                <a16:creationId xmlns:a16="http://schemas.microsoft.com/office/drawing/2014/main" id="{F7A826BF-08FB-5631-AA56-DAFABE65CEEB}"/>
              </a:ext>
            </a:extLst>
          </p:cNvPr>
          <p:cNvSpPr txBox="1"/>
          <p:nvPr/>
        </p:nvSpPr>
        <p:spPr>
          <a:xfrm>
            <a:off x="7756473" y="6369992"/>
            <a:ext cx="611065" cy="2462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1000" u="sng" dirty="0">
                <a:solidFill>
                  <a:srgbClr val="FF0000"/>
                </a:solidFill>
              </a:rPr>
              <a:t>“empty”</a:t>
            </a:r>
            <a:endParaRPr lang="zh-CN" altLang="en-US" sz="1000" u="sng" dirty="0">
              <a:solidFill>
                <a:srgbClr val="FF0000"/>
              </a:solidFill>
            </a:endParaRPr>
          </a:p>
        </p:txBody>
      </p:sp>
      <p:cxnSp>
        <p:nvCxnSpPr>
          <p:cNvPr id="80" name="连接符: 肘形 79">
            <a:extLst>
              <a:ext uri="{FF2B5EF4-FFF2-40B4-BE49-F238E27FC236}">
                <a16:creationId xmlns:a16="http://schemas.microsoft.com/office/drawing/2014/main" id="{4C903D7B-E0DF-B0C5-4BD9-6F831D48A44E}"/>
              </a:ext>
            </a:extLst>
          </p:cNvPr>
          <p:cNvCxnSpPr>
            <a:stCxn id="79" idx="3"/>
            <a:endCxn id="77" idx="3"/>
          </p:cNvCxnSpPr>
          <p:nvPr/>
        </p:nvCxnSpPr>
        <p:spPr bwMode="auto">
          <a:xfrm flipV="1">
            <a:off x="8367538" y="6316067"/>
            <a:ext cx="590825" cy="177036"/>
          </a:xfrm>
          <a:prstGeom prst="bentConnector2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</p:spPr>
      </p:cxnSp>
      <p:sp>
        <p:nvSpPr>
          <p:cNvPr id="85" name="文本框 84">
            <a:extLst>
              <a:ext uri="{FF2B5EF4-FFF2-40B4-BE49-F238E27FC236}">
                <a16:creationId xmlns:a16="http://schemas.microsoft.com/office/drawing/2014/main" id="{84125DAD-4053-966D-2F39-7838E5ACF71B}"/>
              </a:ext>
            </a:extLst>
          </p:cNvPr>
          <p:cNvSpPr txBox="1"/>
          <p:nvPr/>
        </p:nvSpPr>
        <p:spPr>
          <a:xfrm>
            <a:off x="8774573" y="5683882"/>
            <a:ext cx="466794" cy="369332"/>
          </a:xfrm>
          <a:prstGeom prst="rect">
            <a:avLst/>
          </a:prstGeom>
          <a:solidFill>
            <a:srgbClr val="99CCFF"/>
          </a:solidFill>
        </p:spPr>
        <p:txBody>
          <a:bodyPr wrap="none" rtlCol="0">
            <a:spAutoFit/>
          </a:bodyPr>
          <a:lstStyle/>
          <a:p>
            <a:r>
              <a:rPr lang="en-US" altLang="zh-CN" dirty="0"/>
              <a:t>E3</a:t>
            </a:r>
            <a:endParaRPr lang="zh-CN" altLang="en-US" dirty="0"/>
          </a:p>
        </p:txBody>
      </p:sp>
      <p:cxnSp>
        <p:nvCxnSpPr>
          <p:cNvPr id="86" name="连接符: 肘形 85">
            <a:extLst>
              <a:ext uri="{FF2B5EF4-FFF2-40B4-BE49-F238E27FC236}">
                <a16:creationId xmlns:a16="http://schemas.microsoft.com/office/drawing/2014/main" id="{01A91890-443F-0B4B-54C6-A52E7981CF2B}"/>
              </a:ext>
            </a:extLst>
          </p:cNvPr>
          <p:cNvCxnSpPr>
            <a:cxnSpLocks/>
          </p:cNvCxnSpPr>
          <p:nvPr/>
        </p:nvCxnSpPr>
        <p:spPr bwMode="auto">
          <a:xfrm rot="5400000" flipH="1" flipV="1">
            <a:off x="8659505" y="4376395"/>
            <a:ext cx="1318683" cy="704428"/>
          </a:xfrm>
          <a:prstGeom prst="bentConnector3">
            <a:avLst>
              <a:gd name="adj1" fmla="val 46666"/>
            </a:avLst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</p:spPr>
      </p:cxnSp>
      <p:sp>
        <p:nvSpPr>
          <p:cNvPr id="90" name="文本框 89">
            <a:extLst>
              <a:ext uri="{FF2B5EF4-FFF2-40B4-BE49-F238E27FC236}">
                <a16:creationId xmlns:a16="http://schemas.microsoft.com/office/drawing/2014/main" id="{1F5CCE0C-B2CE-FB9D-9B93-9001744AF340}"/>
              </a:ext>
            </a:extLst>
          </p:cNvPr>
          <p:cNvSpPr txBox="1"/>
          <p:nvPr/>
        </p:nvSpPr>
        <p:spPr>
          <a:xfrm>
            <a:off x="9234712" y="4657817"/>
            <a:ext cx="24237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>
                <a:solidFill>
                  <a:srgbClr val="FF0000"/>
                </a:solidFill>
              </a:rPr>
              <a:t>ε</a:t>
            </a:r>
            <a:endParaRPr lang="zh-CN" altLang="en-US" sz="1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29256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039D993-BD85-354E-FEFB-B260381F3EC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C6B2C4F-975D-40AF-9203-CD9202CF4CB0}" type="slidenum">
              <a:rPr lang="en-US" smtClean="0"/>
              <a:t>18</a:t>
            </a:fld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AE834A2E-0265-7BD3-C83E-47173AB458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9363" y="177800"/>
            <a:ext cx="10479087" cy="658813"/>
          </a:xfrm>
        </p:spPr>
        <p:txBody>
          <a:bodyPr/>
          <a:lstStyle/>
          <a:p>
            <a:r>
              <a:rPr lang="en-US" altLang="zh-CN" sz="3200" dirty="0"/>
              <a:t>Planning</a:t>
            </a:r>
            <a:endParaRPr lang="zh-CN" altLang="en-US" sz="32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98865BF-C9C7-4D6C-22B9-01D6A40BBC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2784" y="1347788"/>
            <a:ext cx="10479616" cy="5095875"/>
          </a:xfrm>
        </p:spPr>
        <p:txBody>
          <a:bodyPr/>
          <a:lstStyle/>
          <a:p>
            <a:r>
              <a:rPr lang="en-US" altLang="zh-CN" dirty="0"/>
              <a:t>TOTHINK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文本框 61">
                <a:extLst>
                  <a:ext uri="{FF2B5EF4-FFF2-40B4-BE49-F238E27FC236}">
                    <a16:creationId xmlns:a16="http://schemas.microsoft.com/office/drawing/2014/main" id="{778792AB-D0D6-C75C-9BAE-6D6D8D530E87}"/>
                  </a:ext>
                </a:extLst>
              </p:cNvPr>
              <p:cNvSpPr txBox="1"/>
              <p:nvPr/>
            </p:nvSpPr>
            <p:spPr>
              <a:xfrm>
                <a:off x="1249362" y="1899173"/>
                <a:ext cx="10479087" cy="34163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zh-CN" altLang="en-US" dirty="0"/>
                  <a:t>目前的</a:t>
                </a:r>
                <a:r>
                  <a:rPr lang="en-US" altLang="zh-CN" dirty="0"/>
                  <a:t>spatial</a:t>
                </a:r>
                <a:r>
                  <a:rPr lang="zh-CN" altLang="en-US" dirty="0"/>
                  <a:t>处理方式是将视频视为一个</a:t>
                </a:r>
                <a:r>
                  <a:rPr lang="en-US" altLang="zh-CN" dirty="0"/>
                  <a:t>batch</a:t>
                </a:r>
                <a:r>
                  <a:rPr lang="zh-CN" altLang="en-US" dirty="0"/>
                  <a:t>的图像，在每一帧图像上进行操作，</a:t>
                </a:r>
                <a:endParaRPr lang="en-US" altLang="zh-CN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zh-CN" altLang="en-US" dirty="0"/>
                  <a:t>注意力操作：</a:t>
                </a:r>
                <a:r>
                  <a:rPr lang="en-US" altLang="zh-CN" dirty="0" err="1"/>
                  <a:t>b·c·f·h·w</a:t>
                </a:r>
                <a:r>
                  <a:rPr lang="en-US" altLang="zh-CN" dirty="0"/>
                  <a:t> </a:t>
                </a:r>
                <a:r>
                  <a:rPr lang="en-US" altLang="zh-CN" dirty="0">
                    <a:sym typeface="Wingdings" panose="05000000000000000000" pitchFamily="2" charset="2"/>
                  </a:rPr>
                  <a:t> (</a:t>
                </a:r>
                <a:r>
                  <a:rPr lang="en-US" altLang="zh-CN" dirty="0" err="1">
                    <a:sym typeface="Wingdings" panose="05000000000000000000" pitchFamily="2" charset="2"/>
                  </a:rPr>
                  <a:t>b·f</a:t>
                </a:r>
                <a:r>
                  <a:rPr lang="en-US" altLang="zh-CN" dirty="0">
                    <a:sym typeface="Wingdings" panose="05000000000000000000" pitchFamily="2" charset="2"/>
                  </a:rPr>
                  <a:t>)·(</a:t>
                </a:r>
                <a:r>
                  <a:rPr lang="en-US" altLang="zh-CN" dirty="0" err="1">
                    <a:sym typeface="Wingdings" panose="05000000000000000000" pitchFamily="2" charset="2"/>
                  </a:rPr>
                  <a:t>h·w</a:t>
                </a:r>
                <a:r>
                  <a:rPr lang="en-US" altLang="zh-CN" dirty="0">
                    <a:sym typeface="Wingdings" panose="05000000000000000000" pitchFamily="2" charset="2"/>
                  </a:rPr>
                  <a:t>)·c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zh-CN" altLang="en-US" dirty="0"/>
                  <a:t>卷积操作：</a:t>
                </a:r>
                <a:r>
                  <a:rPr lang="en-US" altLang="zh-CN" dirty="0" err="1"/>
                  <a:t>b·c·f·h·w</a:t>
                </a:r>
                <a:r>
                  <a:rPr lang="en-US" altLang="zh-CN" dirty="0"/>
                  <a:t> </a:t>
                </a:r>
                <a:r>
                  <a:rPr lang="en-US" altLang="zh-CN" dirty="0">
                    <a:sym typeface="Wingdings" panose="05000000000000000000" pitchFamily="2" charset="2"/>
                  </a:rPr>
                  <a:t> (</a:t>
                </a:r>
                <a:r>
                  <a:rPr lang="en-US" altLang="zh-CN" dirty="0" err="1">
                    <a:sym typeface="Wingdings" panose="05000000000000000000" pitchFamily="2" charset="2"/>
                  </a:rPr>
                  <a:t>b·f</a:t>
                </a:r>
                <a:r>
                  <a:rPr lang="en-US" altLang="zh-CN" dirty="0">
                    <a:sym typeface="Wingdings" panose="05000000000000000000" pitchFamily="2" charset="2"/>
                  </a:rPr>
                  <a:t>)·</a:t>
                </a:r>
                <a:r>
                  <a:rPr lang="en-US" altLang="zh-CN" dirty="0" err="1">
                    <a:sym typeface="Wingdings" panose="05000000000000000000" pitchFamily="2" charset="2"/>
                  </a:rPr>
                  <a:t>h·w·c</a:t>
                </a:r>
                <a:endParaRPr lang="en-US" altLang="zh-CN" dirty="0">
                  <a:sym typeface="Wingdings" panose="05000000000000000000" pitchFamily="2" charset="2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sym typeface="Wingdings" panose="05000000000000000000" pitchFamily="2" charset="2"/>
                  </a:rPr>
                  <a:t>Temporal</a:t>
                </a:r>
                <a:r>
                  <a:rPr lang="zh-CN" altLang="en-US" dirty="0">
                    <a:sym typeface="Wingdings" panose="05000000000000000000" pitchFamily="2" charset="2"/>
                  </a:rPr>
                  <a:t>操作</a:t>
                </a:r>
                <a:endParaRPr lang="en-US" altLang="zh-CN" dirty="0">
                  <a:sym typeface="Wingdings" panose="05000000000000000000" pitchFamily="2" charset="2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zh-CN" altLang="en-US" dirty="0">
                    <a:sym typeface="Wingdings" panose="05000000000000000000" pitchFamily="2" charset="2"/>
                  </a:rPr>
                  <a:t>注意力操作：</a:t>
                </a:r>
                <a:r>
                  <a:rPr lang="en-US" altLang="zh-CN" dirty="0" err="1"/>
                  <a:t>b·c·f·h·w</a:t>
                </a:r>
                <a:r>
                  <a:rPr lang="en-US" altLang="zh-CN" dirty="0"/>
                  <a:t> </a:t>
                </a:r>
                <a:r>
                  <a:rPr lang="en-US" altLang="zh-CN" dirty="0">
                    <a:sym typeface="Wingdings" panose="05000000000000000000" pitchFamily="2" charset="2"/>
                  </a:rPr>
                  <a:t> (</a:t>
                </a:r>
                <a:r>
                  <a:rPr lang="en-US" altLang="zh-CN" dirty="0" err="1">
                    <a:sym typeface="Wingdings" panose="05000000000000000000" pitchFamily="2" charset="2"/>
                  </a:rPr>
                  <a:t>b·h·w</a:t>
                </a:r>
                <a:r>
                  <a:rPr lang="en-US" altLang="zh-CN" dirty="0">
                    <a:sym typeface="Wingdings" panose="05000000000000000000" pitchFamily="2" charset="2"/>
                  </a:rPr>
                  <a:t>)·</a:t>
                </a:r>
                <a:r>
                  <a:rPr lang="en-US" altLang="zh-CN" dirty="0" err="1">
                    <a:sym typeface="Wingdings" panose="05000000000000000000" pitchFamily="2" charset="2"/>
                  </a:rPr>
                  <a:t>f·c</a:t>
                </a:r>
                <a:endParaRPr lang="en-US" altLang="zh-CN" dirty="0">
                  <a:sym typeface="Wingdings" panose="05000000000000000000" pitchFamily="2" charset="2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zh-CN" altLang="en-US" dirty="0">
                    <a:sym typeface="Wingdings" panose="05000000000000000000" pitchFamily="2" charset="2"/>
                  </a:rPr>
                  <a:t>在注意力计算量上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i="1" dirty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spatial</m:t>
                    </m:r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∝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𝑏𝑓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h𝑤</m:t>
                            </m:r>
                          </m:e>
                        </m:d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2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,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𝑡𝑒𝑚𝑝𝑜𝑟𝑎𝑙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∝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𝑏h𝑤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𝑓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dirty="0">
                    <a:ea typeface="Cambria Math" panose="02040503050406030204" pitchFamily="18" charset="0"/>
                    <a:sym typeface="Wingdings" panose="05000000000000000000" pitchFamily="2" charset="2"/>
                  </a:rPr>
                  <a:t>,</a:t>
                </a:r>
                <a:r>
                  <a:rPr lang="zh-CN" altLang="en-US" dirty="0">
                    <a:ea typeface="Cambria Math" panose="02040503050406030204" pitchFamily="18" charset="0"/>
                    <a:sym typeface="Wingdings" panose="05000000000000000000" pitchFamily="2" charset="2"/>
                  </a:rPr>
                  <a:t>由于通常有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h𝑤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≫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𝑓</m:t>
                    </m:r>
                  </m:oMath>
                </a14:m>
                <a:r>
                  <a:rPr lang="zh-CN" altLang="en-US" dirty="0">
                    <a:sym typeface="Wingdings" panose="05000000000000000000" pitchFamily="2" charset="2"/>
                  </a:rPr>
                  <a:t>，所以在运算量上</a:t>
                </a:r>
                <a:r>
                  <a:rPr lang="en-US" altLang="zh-CN" dirty="0">
                    <a:sym typeface="Wingdings" panose="05000000000000000000" pitchFamily="2" charset="2"/>
                  </a:rPr>
                  <a:t>temporal</a:t>
                </a:r>
                <a:r>
                  <a:rPr lang="zh-CN" altLang="en-US" dirty="0">
                    <a:sym typeface="Wingdings" panose="05000000000000000000" pitchFamily="2" charset="2"/>
                  </a:rPr>
                  <a:t>实际很少，可能甚至不及</a:t>
                </a:r>
                <a:r>
                  <a:rPr lang="en-US" altLang="zh-CN" dirty="0">
                    <a:sym typeface="Wingdings" panose="05000000000000000000" pitchFamily="2" charset="2"/>
                  </a:rPr>
                  <a:t>spatial</a:t>
                </a:r>
                <a:r>
                  <a:rPr lang="zh-CN" altLang="en-US" dirty="0">
                    <a:sym typeface="Wingdings" panose="05000000000000000000" pitchFamily="2" charset="2"/>
                  </a:rPr>
                  <a:t>的平方根，基于这一点，可以说这样的</a:t>
                </a:r>
                <a:r>
                  <a:rPr lang="en-US" altLang="zh-CN" dirty="0">
                    <a:sym typeface="Wingdings" panose="05000000000000000000" pitchFamily="2" charset="2"/>
                  </a:rPr>
                  <a:t>temporal</a:t>
                </a:r>
                <a:r>
                  <a:rPr lang="zh-CN" altLang="en-US" dirty="0">
                    <a:sym typeface="Wingdings" panose="05000000000000000000" pitchFamily="2" charset="2"/>
                  </a:rPr>
                  <a:t>对视频时序信息利用是不充分的，导致实际</a:t>
                </a:r>
                <a:r>
                  <a:rPr lang="en-US" altLang="zh-CN" dirty="0">
                    <a:sym typeface="Wingdings" panose="05000000000000000000" pitchFamily="2" charset="2"/>
                  </a:rPr>
                  <a:t>temporal</a:t>
                </a:r>
                <a:r>
                  <a:rPr lang="zh-CN" altLang="en-US" dirty="0">
                    <a:sym typeface="Wingdings" panose="05000000000000000000" pitchFamily="2" charset="2"/>
                  </a:rPr>
                  <a:t>作用更像是一种平滑</a:t>
                </a:r>
                <a:endParaRPr lang="en-US" altLang="zh-CN" dirty="0">
                  <a:sym typeface="Wingdings" panose="05000000000000000000" pitchFamily="2" charset="2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zh-CN" altLang="en-US" dirty="0">
                    <a:sym typeface="Wingdings" panose="05000000000000000000" pitchFamily="2" charset="2"/>
                  </a:rPr>
                  <a:t>而</a:t>
                </a:r>
                <a:r>
                  <a:rPr lang="en-US" altLang="zh-CN" dirty="0" err="1">
                    <a:sym typeface="Wingdings" panose="05000000000000000000" pitchFamily="2" charset="2"/>
                  </a:rPr>
                  <a:t>DiT</a:t>
                </a:r>
                <a:r>
                  <a:rPr lang="en-US" altLang="zh-CN" dirty="0">
                    <a:sym typeface="Wingdings" panose="05000000000000000000" pitchFamily="2" charset="2"/>
                  </a:rPr>
                  <a:t>/Latte</a:t>
                </a:r>
                <a:r>
                  <a:rPr lang="zh-CN" altLang="en-US" dirty="0">
                    <a:sym typeface="Wingdings" panose="05000000000000000000" pitchFamily="2" charset="2"/>
                  </a:rPr>
                  <a:t>之类的是通过</a:t>
                </a:r>
                <a:r>
                  <a:rPr lang="en-US" altLang="zh-CN" dirty="0">
                    <a:sym typeface="Wingdings" panose="05000000000000000000" pitchFamily="2" charset="2"/>
                  </a:rPr>
                  <a:t>3D </a:t>
                </a:r>
                <a:r>
                  <a:rPr lang="en-US" altLang="zh-CN" dirty="0" err="1">
                    <a:sym typeface="Wingdings" panose="05000000000000000000" pitchFamily="2" charset="2"/>
                  </a:rPr>
                  <a:t>patchify</a:t>
                </a:r>
                <a:r>
                  <a:rPr lang="zh-CN" altLang="en-US" dirty="0">
                    <a:sym typeface="Wingdings" panose="05000000000000000000" pitchFamily="2" charset="2"/>
                  </a:rPr>
                  <a:t>进行操作的，虽然也涉及</a:t>
                </a:r>
                <a:r>
                  <a:rPr lang="en-US" altLang="zh-CN" dirty="0">
                    <a:sym typeface="Wingdings" panose="05000000000000000000" pitchFamily="2" charset="2"/>
                  </a:rPr>
                  <a:t>“(b t) s d -&gt; b (t s) d”</a:t>
                </a:r>
                <a:r>
                  <a:rPr lang="zh-CN" altLang="en-US" dirty="0">
                    <a:sym typeface="Wingdings" panose="05000000000000000000" pitchFamily="2" charset="2"/>
                  </a:rPr>
                  <a:t>和</a:t>
                </a:r>
                <a:r>
                  <a:rPr lang="en-US" altLang="zh-CN" dirty="0">
                    <a:sym typeface="Wingdings" panose="05000000000000000000" pitchFamily="2" charset="2"/>
                  </a:rPr>
                  <a:t>“(b s) t d -&gt; b (t s) d“</a:t>
                </a:r>
                <a:r>
                  <a:rPr lang="zh-CN" altLang="en-US" dirty="0">
                    <a:sym typeface="Wingdings" panose="05000000000000000000" pitchFamily="2" charset="2"/>
                  </a:rPr>
                  <a:t>，但是比单一点的</a:t>
                </a:r>
                <a:r>
                  <a:rPr lang="en-US" altLang="zh-CN" dirty="0" err="1">
                    <a:sym typeface="Wingdings" panose="05000000000000000000" pitchFamily="2" charset="2"/>
                  </a:rPr>
                  <a:t>f·c</a:t>
                </a:r>
                <a:r>
                  <a:rPr lang="zh-CN" altLang="en-US" dirty="0">
                    <a:sym typeface="Wingdings" panose="05000000000000000000" pitchFamily="2" charset="2"/>
                  </a:rPr>
                  <a:t>注意力还是要好一些</a:t>
                </a:r>
                <a:endParaRPr lang="en-US" altLang="zh-CN" dirty="0">
                  <a:sym typeface="Wingdings" panose="05000000000000000000" pitchFamily="2" charset="2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zh-CN" altLang="en-US" dirty="0">
                    <a:sym typeface="Wingdings" panose="05000000000000000000" pitchFamily="2" charset="2"/>
                  </a:rPr>
                  <a:t>然而后者是统一了尺寸的，相比</a:t>
                </a:r>
                <a:r>
                  <a:rPr lang="en-US" altLang="zh-CN" dirty="0" err="1">
                    <a:sym typeface="Wingdings" panose="05000000000000000000" pitchFamily="2" charset="2"/>
                  </a:rPr>
                  <a:t>Unet</a:t>
                </a:r>
                <a:r>
                  <a:rPr lang="zh-CN" altLang="en-US" dirty="0">
                    <a:sym typeface="Wingdings" panose="05000000000000000000" pitchFamily="2" charset="2"/>
                  </a:rPr>
                  <a:t>可能缺少多粒度？</a:t>
                </a:r>
                <a:endParaRPr lang="en-US" altLang="zh-CN" dirty="0">
                  <a:sym typeface="Wingdings" panose="05000000000000000000" pitchFamily="2" charset="2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zh-CN" altLang="en-US" dirty="0"/>
              </a:p>
            </p:txBody>
          </p:sp>
        </mc:Choice>
        <mc:Fallback xmlns="">
          <p:sp>
            <p:nvSpPr>
              <p:cNvPr id="62" name="文本框 61">
                <a:extLst>
                  <a:ext uri="{FF2B5EF4-FFF2-40B4-BE49-F238E27FC236}">
                    <a16:creationId xmlns:a16="http://schemas.microsoft.com/office/drawing/2014/main" id="{778792AB-D0D6-C75C-9BAE-6D6D8D530E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9362" y="1899173"/>
                <a:ext cx="10479087" cy="3416320"/>
              </a:xfrm>
              <a:prstGeom prst="rect">
                <a:avLst/>
              </a:prstGeom>
              <a:blipFill>
                <a:blip r:embed="rId3"/>
                <a:stretch>
                  <a:fillRect l="-407" t="-1429" r="-69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047236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039D993-BD85-354E-FEFB-B260381F3EC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C6B2C4F-975D-40AF-9203-CD9202CF4CB0}" type="slidenum">
              <a:rPr lang="en-US" smtClean="0"/>
              <a:t>19</a:t>
            </a:fld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AE834A2E-0265-7BD3-C83E-47173AB458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9363" y="177800"/>
            <a:ext cx="10479087" cy="658813"/>
          </a:xfrm>
        </p:spPr>
        <p:txBody>
          <a:bodyPr/>
          <a:lstStyle/>
          <a:p>
            <a:r>
              <a:rPr lang="en-US" altLang="zh-CN" sz="3200" dirty="0"/>
              <a:t>Planning</a:t>
            </a:r>
            <a:endParaRPr lang="zh-CN" altLang="en-US" sz="32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98865BF-C9C7-4D6C-22B9-01D6A40BBC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2784" y="1347788"/>
            <a:ext cx="10479616" cy="5095875"/>
          </a:xfrm>
        </p:spPr>
        <p:txBody>
          <a:bodyPr/>
          <a:lstStyle/>
          <a:p>
            <a:r>
              <a:rPr lang="en-US" altLang="zh-CN" dirty="0"/>
              <a:t>TOTHINK</a:t>
            </a:r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778792AB-D0D6-C75C-9BAE-6D6D8D530E87}"/>
              </a:ext>
            </a:extLst>
          </p:cNvPr>
          <p:cNvSpPr txBox="1"/>
          <p:nvPr/>
        </p:nvSpPr>
        <p:spPr>
          <a:xfrm>
            <a:off x="1249363" y="1899173"/>
            <a:ext cx="1005852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关于</a:t>
            </a:r>
            <a:r>
              <a:rPr lang="en-US" altLang="zh-CN" dirty="0"/>
              <a:t>visual word</a:t>
            </a:r>
            <a:r>
              <a:rPr lang="zh-CN" altLang="en-US" dirty="0"/>
              <a:t>，目前是通过交叉注意力实现的，</a:t>
            </a:r>
            <a:r>
              <a:rPr lang="en-US" altLang="zh-CN" dirty="0"/>
              <a:t>visual query</a:t>
            </a:r>
            <a:r>
              <a:rPr lang="zh-CN" altLang="en-US" dirty="0"/>
              <a:t>是</a:t>
            </a:r>
            <a:r>
              <a:rPr lang="en-US" altLang="zh-CN" dirty="0" err="1"/>
              <a:t>VxC</a:t>
            </a:r>
            <a:r>
              <a:rPr lang="zh-CN" altLang="en-US" dirty="0"/>
              <a:t>的，</a:t>
            </a:r>
            <a:r>
              <a:rPr lang="en-US" altLang="zh-CN" dirty="0"/>
              <a:t>text key</a:t>
            </a:r>
            <a:r>
              <a:rPr lang="zh-CN" altLang="en-US" dirty="0"/>
              <a:t>和</a:t>
            </a:r>
            <a:r>
              <a:rPr lang="en-US" altLang="zh-CN" dirty="0"/>
              <a:t>text value</a:t>
            </a:r>
            <a:r>
              <a:rPr lang="zh-CN" altLang="en-US" dirty="0"/>
              <a:t>是</a:t>
            </a:r>
            <a:r>
              <a:rPr lang="en-US" altLang="zh-CN" dirty="0" err="1"/>
              <a:t>TxC</a:t>
            </a:r>
            <a:r>
              <a:rPr lang="zh-CN" altLang="en-US" dirty="0"/>
              <a:t>的，首先得到</a:t>
            </a:r>
            <a:r>
              <a:rPr lang="en-US" altLang="zh-CN" dirty="0" err="1"/>
              <a:t>VxT</a:t>
            </a:r>
            <a:r>
              <a:rPr lang="zh-CN" altLang="en-US" dirty="0"/>
              <a:t>的注意力图，这是许多编辑方法关注的点，它们观察到</a:t>
            </a:r>
            <a:r>
              <a:rPr lang="en-US" altLang="zh-CN" dirty="0"/>
              <a:t>IP2P</a:t>
            </a:r>
            <a:r>
              <a:rPr lang="zh-CN" altLang="en-US" dirty="0"/>
              <a:t>的首步去噪过程中的</a:t>
            </a:r>
            <a:r>
              <a:rPr lang="en-US" altLang="zh-CN" dirty="0"/>
              <a:t>T-V CA map</a:t>
            </a:r>
            <a:r>
              <a:rPr lang="zh-CN" altLang="en-US" dirty="0"/>
              <a:t>显示有较强的</a:t>
            </a:r>
            <a:r>
              <a:rPr lang="en-US" altLang="zh-CN" dirty="0"/>
              <a:t>Grounding</a:t>
            </a:r>
            <a:r>
              <a:rPr lang="zh-CN" altLang="en-US" dirty="0"/>
              <a:t>能力。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另外一些提升生成质量的方法则通过</a:t>
            </a:r>
            <a:r>
              <a:rPr lang="en-US" altLang="zh-CN" dirty="0"/>
              <a:t>text condition</a:t>
            </a:r>
            <a:r>
              <a:rPr lang="zh-CN" altLang="en-US" dirty="0"/>
              <a:t>实现，通过训练让</a:t>
            </a:r>
            <a:r>
              <a:rPr lang="en-US" altLang="zh-CN" dirty="0"/>
              <a:t>embedding</a:t>
            </a:r>
            <a:r>
              <a:rPr lang="zh-CN" altLang="en-US" dirty="0"/>
              <a:t>尽可能多携带诸如位置、对象、视觉等信息。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如果合并这两点的话，就是我们的</a:t>
            </a:r>
            <a:r>
              <a:rPr lang="en-US" altLang="zh-CN" dirty="0"/>
              <a:t>visual word</a:t>
            </a:r>
            <a:r>
              <a:rPr lang="zh-CN" altLang="en-US" dirty="0"/>
              <a:t>方法？</a:t>
            </a:r>
            <a:r>
              <a:rPr lang="en-US" altLang="zh-CN" dirty="0"/>
              <a:t>What is </a:t>
            </a:r>
            <a:r>
              <a:rPr lang="en-US" altLang="zh-CN"/>
              <a:t>visual word?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FA37EE2-8408-93BE-3FF1-7EF56E9AAD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7676" y="3895725"/>
            <a:ext cx="4990774" cy="254944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6E4970A-D74A-FC72-06D1-8E5EBFF2706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17946"/>
          <a:stretch/>
        </p:blipFill>
        <p:spPr>
          <a:xfrm>
            <a:off x="0" y="3656286"/>
            <a:ext cx="5978431" cy="290849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7A97B353-2961-F7E7-48EC-6DEA5C93944B}"/>
              </a:ext>
            </a:extLst>
          </p:cNvPr>
          <p:cNvSpPr txBox="1"/>
          <p:nvPr/>
        </p:nvSpPr>
        <p:spPr>
          <a:xfrm>
            <a:off x="105833" y="6548438"/>
            <a:ext cx="609694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800"/>
              <a:t>Focus on Your Instruction: Fine-grained and Multi-instruction Image Editing by Attention Modulation CVPR24</a:t>
            </a:r>
            <a:endParaRPr lang="zh-CN" altLang="en-US" sz="800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F45B595-81F8-D353-0D22-A8FD7C431C7B}"/>
              </a:ext>
            </a:extLst>
          </p:cNvPr>
          <p:cNvSpPr txBox="1"/>
          <p:nvPr/>
        </p:nvSpPr>
        <p:spPr>
          <a:xfrm>
            <a:off x="7143395" y="6546927"/>
            <a:ext cx="609694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800" dirty="0"/>
              <a:t>R</a:t>
            </a:r>
            <a:r>
              <a:rPr lang="zh-CN" altLang="en-US" sz="800" dirty="0"/>
              <a:t>eferring Image Editing: Object-level Image Editing via Referring Expressions CVPR24</a:t>
            </a:r>
          </a:p>
        </p:txBody>
      </p:sp>
    </p:spTree>
    <p:extLst>
      <p:ext uri="{BB962C8B-B14F-4D97-AF65-F5344CB8AC3E}">
        <p14:creationId xmlns:p14="http://schemas.microsoft.com/office/powerpoint/2010/main" val="8521716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8834" y="177800"/>
            <a:ext cx="10244961" cy="658813"/>
          </a:xfrm>
        </p:spPr>
        <p:txBody>
          <a:bodyPr/>
          <a:lstStyle/>
          <a:p>
            <a:r>
              <a:rPr lang="en-US" altLang="zh-CN" sz="3200" dirty="0"/>
              <a:t>Content</a:t>
            </a:r>
          </a:p>
        </p:txBody>
      </p:sp>
      <p:sp>
        <p:nvSpPr>
          <p:cNvPr id="22" name="灯片编号占位符 21">
            <a:extLst>
              <a:ext uri="{FF2B5EF4-FFF2-40B4-BE49-F238E27FC236}">
                <a16:creationId xmlns:a16="http://schemas.microsoft.com/office/drawing/2014/main" id="{206CB4F8-37B9-47E8-A5B5-0321ACC4113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C6B2C4F-975D-40AF-9203-CD9202CF4CB0}" type="slidenum">
              <a:rPr lang="en-US" smtClean="0"/>
              <a:t>2</a:t>
            </a:fld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031A405-D3C0-4AE0-8D26-4CACFE2F68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Control shortcut</a:t>
            </a:r>
          </a:p>
          <a:p>
            <a:pPr lvl="1"/>
            <a:r>
              <a:rPr lang="en-US" altLang="zh-CN" dirty="0"/>
              <a:t>Segment Finetuning</a:t>
            </a:r>
          </a:p>
          <a:p>
            <a:pPr lvl="2"/>
            <a:r>
              <a:rPr lang="en-US" altLang="zh-CN" dirty="0"/>
              <a:t>Learnable</a:t>
            </a:r>
          </a:p>
          <a:p>
            <a:pPr lvl="3"/>
            <a:r>
              <a:rPr lang="en-US" altLang="zh-CN" dirty="0"/>
              <a:t>Baseline</a:t>
            </a:r>
          </a:p>
          <a:p>
            <a:pPr lvl="3"/>
            <a:r>
              <a:rPr lang="en-US" altLang="zh-CN" dirty="0"/>
              <a:t>Object</a:t>
            </a:r>
          </a:p>
          <a:p>
            <a:pPr lvl="3"/>
            <a:r>
              <a:rPr lang="en-US" altLang="zh-CN" dirty="0"/>
              <a:t>Decoder only</a:t>
            </a:r>
          </a:p>
          <a:p>
            <a:pPr lvl="3"/>
            <a:r>
              <a:rPr lang="en-US" altLang="zh-CN" dirty="0"/>
              <a:t>Whole Spatial</a:t>
            </a:r>
          </a:p>
          <a:p>
            <a:pPr lvl="2"/>
            <a:r>
              <a:rPr lang="en-US" altLang="zh-CN" dirty="0"/>
              <a:t>CFG</a:t>
            </a:r>
          </a:p>
          <a:p>
            <a:pPr lvl="3"/>
            <a:r>
              <a:rPr lang="en-US" altLang="zh-CN" dirty="0"/>
              <a:t>Baseline</a:t>
            </a:r>
          </a:p>
          <a:p>
            <a:pPr lvl="3"/>
            <a:r>
              <a:rPr lang="en-US" altLang="zh-CN" dirty="0"/>
              <a:t>Spatial tuning</a:t>
            </a:r>
          </a:p>
          <a:p>
            <a:pPr lvl="3"/>
            <a:r>
              <a:rPr lang="en-US" altLang="zh-CN" dirty="0"/>
              <a:t>Temporal tuning</a:t>
            </a:r>
          </a:p>
          <a:p>
            <a:r>
              <a:rPr lang="en-US" altLang="zh-CN" dirty="0"/>
              <a:t>Planning</a:t>
            </a:r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6465788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62200" y="1371600"/>
            <a:ext cx="9067800" cy="1828800"/>
          </a:xfrm>
        </p:spPr>
        <p:txBody>
          <a:bodyPr/>
          <a:lstStyle/>
          <a:p>
            <a:pPr algn="ctr">
              <a:lnSpc>
                <a:spcPts val="5000"/>
              </a:lnSpc>
            </a:pPr>
            <a:r>
              <a:rPr lang="zh-CN" altLang="en-US" sz="4000" b="1" dirty="0">
                <a:solidFill>
                  <a:srgbClr val="FFFF00"/>
                </a:solidFill>
                <a:effectLst/>
              </a:rPr>
              <a:t>谢谢观看</a:t>
            </a:r>
            <a:r>
              <a:rPr lang="en-US" altLang="zh-CN" sz="4000" b="1" dirty="0">
                <a:solidFill>
                  <a:srgbClr val="FFFF00"/>
                </a:solidFill>
                <a:effectLst/>
              </a:rPr>
              <a:t>,</a:t>
            </a:r>
            <a:r>
              <a:rPr lang="zh-CN" altLang="en-US" sz="4000" b="1" dirty="0">
                <a:solidFill>
                  <a:srgbClr val="FFFF00"/>
                </a:solidFill>
                <a:effectLst/>
              </a:rPr>
              <a:t>敬请指正</a:t>
            </a:r>
            <a:r>
              <a:rPr lang="en-US" altLang="zh-CN" sz="4000" b="1" dirty="0">
                <a:solidFill>
                  <a:srgbClr val="FFFF00"/>
                </a:solidFill>
                <a:effectLst/>
              </a:rPr>
              <a:t>!</a:t>
            </a:r>
            <a:endParaRPr lang="en-US" sz="3600" b="1" dirty="0">
              <a:solidFill>
                <a:srgbClr val="FFFF00"/>
              </a:solidFill>
              <a:effectLst/>
              <a:latin typeface="微软雅黑" panose="020B0503020204020204" pitchFamily="34" charset="-122"/>
              <a:cs typeface="Verdana" panose="020B0604030504040204" pitchFamily="34" charset="0"/>
            </a:endParaRPr>
          </a:p>
        </p:txBody>
      </p:sp>
      <p:sp>
        <p:nvSpPr>
          <p:cNvPr id="4" name="Text Placeholder 2"/>
          <p:cNvSpPr>
            <a:spLocks noGrp="1"/>
          </p:cNvSpPr>
          <p:nvPr>
            <p:ph type="subTitle" idx="1"/>
          </p:nvPr>
        </p:nvSpPr>
        <p:spPr>
          <a:xfrm>
            <a:off x="5830887" y="3981450"/>
            <a:ext cx="4999925" cy="1828800"/>
          </a:xfrm>
        </p:spPr>
        <p:txBody>
          <a:bodyPr>
            <a:noAutofit/>
          </a:bodyPr>
          <a:lstStyle/>
          <a:p>
            <a:r>
              <a:rPr lang="en-US" sz="3200" b="1" dirty="0">
                <a:latin typeface="华文楷体" panose="02010600040101010101" pitchFamily="2" charset="-122"/>
                <a:ea typeface="华文楷体" panose="02010600040101010101" pitchFamily="2" charset="-122"/>
                <a:cs typeface="Verdana" panose="020B0604030504040204" pitchFamily="34" charset="0"/>
              </a:rPr>
              <a:t>2024 </a:t>
            </a:r>
            <a:r>
              <a:rPr lang="zh-CN" altLang="en-US" sz="3200" b="1" dirty="0">
                <a:latin typeface="华文楷体" panose="02010600040101010101" pitchFamily="2" charset="-122"/>
                <a:ea typeface="华文楷体" panose="02010600040101010101" pitchFamily="2" charset="-122"/>
                <a:cs typeface="Verdana" panose="020B0604030504040204" pitchFamily="34" charset="0"/>
              </a:rPr>
              <a:t>年 </a:t>
            </a:r>
            <a:r>
              <a:rPr lang="en-US" sz="3200" b="1" dirty="0">
                <a:latin typeface="华文楷体" panose="02010600040101010101" pitchFamily="2" charset="-122"/>
                <a:ea typeface="华文楷体" panose="02010600040101010101" pitchFamily="2" charset="-122"/>
                <a:cs typeface="Verdana" panose="020B0604030504040204" pitchFamily="34" charset="0"/>
              </a:rPr>
              <a:t>9 </a:t>
            </a:r>
            <a:r>
              <a:rPr lang="zh-CN" altLang="en-US" sz="3200" b="1" dirty="0">
                <a:latin typeface="华文楷体" panose="02010600040101010101" pitchFamily="2" charset="-122"/>
                <a:ea typeface="华文楷体" panose="02010600040101010101" pitchFamily="2" charset="-122"/>
                <a:cs typeface="Verdana" panose="020B0604030504040204" pitchFamily="34" charset="0"/>
              </a:rPr>
              <a:t>月 </a:t>
            </a:r>
            <a:r>
              <a:rPr lang="en-US" altLang="zh-CN" sz="3200" b="1">
                <a:latin typeface="华文楷体" panose="02010600040101010101" pitchFamily="2" charset="-122"/>
                <a:ea typeface="华文楷体" panose="02010600040101010101" pitchFamily="2" charset="-122"/>
                <a:cs typeface="Verdana" panose="020B0604030504040204" pitchFamily="34" charset="0"/>
              </a:rPr>
              <a:t>23</a:t>
            </a:r>
            <a:r>
              <a:rPr lang="zh-CN" altLang="en-US" sz="3200" b="1">
                <a:latin typeface="华文楷体" panose="02010600040101010101" pitchFamily="2" charset="-122"/>
                <a:ea typeface="华文楷体" panose="02010600040101010101" pitchFamily="2" charset="-122"/>
                <a:cs typeface="Verdana" panose="020B0604030504040204" pitchFamily="34" charset="0"/>
              </a:rPr>
              <a:t>日 </a:t>
            </a:r>
            <a:endParaRPr lang="en-US" sz="3200" b="1" dirty="0">
              <a:latin typeface="华文楷体" panose="02010600040101010101" pitchFamily="2" charset="-122"/>
              <a:ea typeface="华文楷体" panose="02010600040101010101" pitchFamily="2" charset="-122"/>
              <a:cs typeface="Verdana" panose="020B0604030504040204" pitchFamily="34" charset="0"/>
            </a:endParaRP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94B04E3A-198F-4449-964D-031450D46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C6B2C4F-975D-40AF-9203-CD9202CF4CB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89976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039D993-BD85-354E-FEFB-B260381F3EC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C6B2C4F-975D-40AF-9203-CD9202CF4CB0}" type="slidenum">
              <a:rPr lang="en-US" smtClean="0"/>
              <a:t>3</a:t>
            </a:fld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AE834A2E-0265-7BD3-C83E-47173AB458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9363" y="177800"/>
            <a:ext cx="10479087" cy="658813"/>
          </a:xfrm>
        </p:spPr>
        <p:txBody>
          <a:bodyPr/>
          <a:lstStyle/>
          <a:p>
            <a:r>
              <a:rPr lang="en-US" altLang="zh-CN" sz="3200" dirty="0"/>
              <a:t>Control Shortcut——Segment Finetuning</a:t>
            </a:r>
            <a:endParaRPr lang="zh-CN" altLang="en-US" sz="32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98865BF-C9C7-4D6C-22B9-01D6A40BBC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2784" y="1347788"/>
            <a:ext cx="10479616" cy="5095875"/>
          </a:xfrm>
        </p:spPr>
        <p:txBody>
          <a:bodyPr/>
          <a:lstStyle/>
          <a:p>
            <a:r>
              <a:rPr lang="en-US" altLang="zh-CN" dirty="0"/>
              <a:t>Learnable Variant w/o CFG</a:t>
            </a:r>
          </a:p>
          <a:p>
            <a:pPr lvl="1"/>
            <a:endParaRPr lang="en-US" altLang="zh-CN" dirty="0"/>
          </a:p>
        </p:txBody>
      </p:sp>
      <p:grpSp>
        <p:nvGrpSpPr>
          <p:cNvPr id="65" name="组合 64">
            <a:extLst>
              <a:ext uri="{FF2B5EF4-FFF2-40B4-BE49-F238E27FC236}">
                <a16:creationId xmlns:a16="http://schemas.microsoft.com/office/drawing/2014/main" id="{3FAD737D-D713-1505-EE59-E79556D0E76C}"/>
              </a:ext>
            </a:extLst>
          </p:cNvPr>
          <p:cNvGrpSpPr/>
          <p:nvPr/>
        </p:nvGrpSpPr>
        <p:grpSpPr>
          <a:xfrm>
            <a:off x="1289667" y="2090045"/>
            <a:ext cx="3919004" cy="2025526"/>
            <a:chOff x="1339850" y="2374464"/>
            <a:chExt cx="3919004" cy="2025526"/>
          </a:xfrm>
        </p:grpSpPr>
        <p:grpSp>
          <p:nvGrpSpPr>
            <p:cNvPr id="31" name="组合 30">
              <a:extLst>
                <a:ext uri="{FF2B5EF4-FFF2-40B4-BE49-F238E27FC236}">
                  <a16:creationId xmlns:a16="http://schemas.microsoft.com/office/drawing/2014/main" id="{7C503EB9-0579-3EF7-F72C-5AA11B9FAFA7}"/>
                </a:ext>
              </a:extLst>
            </p:cNvPr>
            <p:cNvGrpSpPr/>
            <p:nvPr/>
          </p:nvGrpSpPr>
          <p:grpSpPr>
            <a:xfrm>
              <a:off x="1339850" y="2374464"/>
              <a:ext cx="3919004" cy="2025526"/>
              <a:chOff x="1102783" y="2841824"/>
              <a:chExt cx="3919004" cy="2025526"/>
            </a:xfrm>
          </p:grpSpPr>
          <p:grpSp>
            <p:nvGrpSpPr>
              <p:cNvPr id="35" name="组合 34">
                <a:extLst>
                  <a:ext uri="{FF2B5EF4-FFF2-40B4-BE49-F238E27FC236}">
                    <a16:creationId xmlns:a16="http://schemas.microsoft.com/office/drawing/2014/main" id="{24365778-9631-E24D-7608-C83FFFF75241}"/>
                  </a:ext>
                </a:extLst>
              </p:cNvPr>
              <p:cNvGrpSpPr/>
              <p:nvPr/>
            </p:nvGrpSpPr>
            <p:grpSpPr>
              <a:xfrm>
                <a:off x="1102783" y="2841824"/>
                <a:ext cx="3919004" cy="2025526"/>
                <a:chOff x="1102783" y="2841824"/>
                <a:chExt cx="3919004" cy="2025526"/>
              </a:xfrm>
            </p:grpSpPr>
            <p:grpSp>
              <p:nvGrpSpPr>
                <p:cNvPr id="36" name="组合 35">
                  <a:extLst>
                    <a:ext uri="{FF2B5EF4-FFF2-40B4-BE49-F238E27FC236}">
                      <a16:creationId xmlns:a16="http://schemas.microsoft.com/office/drawing/2014/main" id="{E56A1B2B-846B-8D70-9445-22E7CD9D8302}"/>
                    </a:ext>
                  </a:extLst>
                </p:cNvPr>
                <p:cNvGrpSpPr/>
                <p:nvPr/>
              </p:nvGrpSpPr>
              <p:grpSpPr>
                <a:xfrm>
                  <a:off x="1102783" y="2841824"/>
                  <a:ext cx="3919004" cy="2025526"/>
                  <a:chOff x="1102783" y="2841824"/>
                  <a:chExt cx="3919004" cy="2025526"/>
                </a:xfrm>
              </p:grpSpPr>
              <p:grpSp>
                <p:nvGrpSpPr>
                  <p:cNvPr id="41" name="组合 40">
                    <a:extLst>
                      <a:ext uri="{FF2B5EF4-FFF2-40B4-BE49-F238E27FC236}">
                        <a16:creationId xmlns:a16="http://schemas.microsoft.com/office/drawing/2014/main" id="{994A8D93-5F8B-B16D-0381-EBA8AFF6B8B0}"/>
                      </a:ext>
                    </a:extLst>
                  </p:cNvPr>
                  <p:cNvGrpSpPr/>
                  <p:nvPr/>
                </p:nvGrpSpPr>
                <p:grpSpPr>
                  <a:xfrm>
                    <a:off x="2643235" y="3267494"/>
                    <a:ext cx="2378552" cy="1110827"/>
                    <a:chOff x="2643235" y="3267494"/>
                    <a:chExt cx="2378552" cy="1110827"/>
                  </a:xfrm>
                </p:grpSpPr>
                <p:grpSp>
                  <p:nvGrpSpPr>
                    <p:cNvPr id="54" name="组合 53">
                      <a:extLst>
                        <a:ext uri="{FF2B5EF4-FFF2-40B4-BE49-F238E27FC236}">
                          <a16:creationId xmlns:a16="http://schemas.microsoft.com/office/drawing/2014/main" id="{C7B578F1-727F-483C-B401-6F509FF6ADC2}"/>
                        </a:ext>
                      </a:extLst>
                    </p:cNvPr>
                    <p:cNvGrpSpPr/>
                    <p:nvPr/>
                  </p:nvGrpSpPr>
                  <p:grpSpPr>
                    <a:xfrm rot="16200000">
                      <a:off x="3277097" y="2633632"/>
                      <a:ext cx="1110827" cy="2378552"/>
                      <a:chOff x="3339253" y="3095413"/>
                      <a:chExt cx="1110827" cy="2378552"/>
                    </a:xfrm>
                  </p:grpSpPr>
                  <p:sp>
                    <p:nvSpPr>
                      <p:cNvPr id="57" name="梯形 56">
                        <a:extLst>
                          <a:ext uri="{FF2B5EF4-FFF2-40B4-BE49-F238E27FC236}">
                            <a16:creationId xmlns:a16="http://schemas.microsoft.com/office/drawing/2014/main" id="{2D83C6A8-6277-5C7B-962C-436DCAD173CD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3339253" y="4769538"/>
                        <a:ext cx="1110827" cy="704427"/>
                      </a:xfrm>
                      <a:prstGeom prst="trapezoid">
                        <a:avLst/>
                      </a:prstGeom>
                      <a:solidFill>
                        <a:srgbClr val="99CCFF"/>
                      </a:solidFill>
                      <a:ln w="952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  <p:txBody>
                      <a:bodyPr vert="horz" wrap="none" lIns="91440" tIns="45720" rIns="91440" bIns="45720" numCol="1" rtlCol="0" anchor="ctr" anchorCtr="0" compatLnSpc="1"/>
                      <a:lstStyle/>
                      <a:p>
                        <a:pPr marL="342900" marR="0" indent="-342900" algn="ctr" defTabSz="914400" rtl="0" eaLnBrk="1" fontAlgn="base" latinLnBrk="0" hangingPunct="1">
                          <a:lnSpc>
                            <a:spcPct val="8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bg2"/>
                          </a:buClr>
                          <a:buSzPct val="75000"/>
                          <a:buFont typeface="Wingdings" panose="05000000000000000000" pitchFamily="2" charset="2"/>
                          <a:buChar char="n"/>
                        </a:pPr>
                        <a:endPara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sym typeface="Symbol" panose="05050102010706020507" pitchFamily="18" charset="2"/>
                        </a:endParaRPr>
                      </a:p>
                    </p:txBody>
                  </p:sp>
                  <p:sp>
                    <p:nvSpPr>
                      <p:cNvPr id="58" name="梯形 57">
                        <a:extLst>
                          <a:ext uri="{FF2B5EF4-FFF2-40B4-BE49-F238E27FC236}">
                            <a16:creationId xmlns:a16="http://schemas.microsoft.com/office/drawing/2014/main" id="{4A35CCB3-14C2-6BFD-09D3-3A199B04E5A9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 rot="10800000">
                        <a:off x="3339253" y="3095413"/>
                        <a:ext cx="1110827" cy="704427"/>
                      </a:xfrm>
                      <a:prstGeom prst="trapezoid">
                        <a:avLst/>
                      </a:prstGeom>
                      <a:solidFill>
                        <a:srgbClr val="99CCFF"/>
                      </a:solidFill>
                      <a:ln w="952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  <p:txBody>
                      <a:bodyPr vert="horz" wrap="none" lIns="91440" tIns="45720" rIns="91440" bIns="45720" numCol="1" rtlCol="0" anchor="ctr" anchorCtr="0" compatLnSpc="1"/>
                      <a:lstStyle/>
                      <a:p>
                        <a:pPr marL="342900" marR="0" indent="-342900" algn="ctr" defTabSz="914400" rtl="0" eaLnBrk="1" fontAlgn="base" latinLnBrk="0" hangingPunct="1">
                          <a:lnSpc>
                            <a:spcPct val="8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bg2"/>
                          </a:buClr>
                          <a:buSzPct val="75000"/>
                          <a:buFont typeface="Wingdings" panose="05000000000000000000" pitchFamily="2" charset="2"/>
                          <a:buChar char="n"/>
                        </a:pPr>
                        <a:endPara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sym typeface="Symbol" panose="05050102010706020507" pitchFamily="18" charset="2"/>
                        </a:endParaRPr>
                      </a:p>
                    </p:txBody>
                  </p:sp>
                  <p:sp>
                    <p:nvSpPr>
                      <p:cNvPr id="60" name="矩形 59">
                        <a:extLst>
                          <a:ext uri="{FF2B5EF4-FFF2-40B4-BE49-F238E27FC236}">
                            <a16:creationId xmlns:a16="http://schemas.microsoft.com/office/drawing/2014/main" id="{3D5DF609-2B35-9487-4420-CABA1215F09A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3508586" y="4118743"/>
                        <a:ext cx="772160" cy="331893"/>
                      </a:xfrm>
                      <a:prstGeom prst="rect">
                        <a:avLst/>
                      </a:prstGeom>
                      <a:solidFill>
                        <a:srgbClr val="99CCFF"/>
                      </a:solidFill>
                      <a:ln w="952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  <p:txBody>
                      <a:bodyPr vert="horz" wrap="none" lIns="91440" tIns="45720" rIns="91440" bIns="45720" numCol="1" rtlCol="0" anchor="ctr" anchorCtr="0" compatLnSpc="1"/>
                      <a:lstStyle/>
                      <a:p>
                        <a:pPr marL="342900" marR="0" indent="-342900" algn="ctr" defTabSz="914400" rtl="0" eaLnBrk="1" fontAlgn="base" latinLnBrk="0" hangingPunct="1">
                          <a:lnSpc>
                            <a:spcPct val="8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bg2"/>
                          </a:buClr>
                          <a:buSzPct val="75000"/>
                          <a:buFont typeface="Wingdings" panose="05000000000000000000" pitchFamily="2" charset="2"/>
                          <a:buChar char="n"/>
                        </a:pPr>
                        <a:endPara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sym typeface="Symbol" panose="05050102010706020507" pitchFamily="18" charset="2"/>
                        </a:endParaRPr>
                      </a:p>
                    </p:txBody>
                  </p:sp>
                </p:grpSp>
                <p:cxnSp>
                  <p:nvCxnSpPr>
                    <p:cNvPr id="55" name="直接箭头连接符 54">
                      <a:extLst>
                        <a:ext uri="{FF2B5EF4-FFF2-40B4-BE49-F238E27FC236}">
                          <a16:creationId xmlns:a16="http://schemas.microsoft.com/office/drawing/2014/main" id="{7108CEFB-4189-E07C-5DE1-617DDF481170}"/>
                        </a:ext>
                      </a:extLst>
                    </p:cNvPr>
                    <p:cNvCxnSpPr>
                      <a:cxnSpLocks/>
                      <a:stCxn id="58" idx="3"/>
                      <a:endCxn id="57" idx="1"/>
                    </p:cNvCxnSpPr>
                    <p:nvPr/>
                  </p:nvCxnSpPr>
                  <p:spPr bwMode="auto">
                    <a:xfrm>
                      <a:off x="2995448" y="4290269"/>
                      <a:ext cx="1674126" cy="0"/>
                    </a:xfrm>
                    <a:prstGeom prst="straightConnector1">
                      <a:avLst/>
                    </a:prstGeom>
                    <a:ln>
                      <a:headEnd type="none" w="med" len="med"/>
                      <a:tailEnd type="triangle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2" name="组合 41">
                    <a:extLst>
                      <a:ext uri="{FF2B5EF4-FFF2-40B4-BE49-F238E27FC236}">
                        <a16:creationId xmlns:a16="http://schemas.microsoft.com/office/drawing/2014/main" id="{55CFDC02-B4AD-DE0F-7D33-806ED5892444}"/>
                      </a:ext>
                    </a:extLst>
                  </p:cNvPr>
                  <p:cNvGrpSpPr/>
                  <p:nvPr/>
                </p:nvGrpSpPr>
                <p:grpSpPr>
                  <a:xfrm>
                    <a:off x="1102783" y="3822909"/>
                    <a:ext cx="1540452" cy="1044441"/>
                    <a:chOff x="1102783" y="3822909"/>
                    <a:chExt cx="1540452" cy="1044441"/>
                  </a:xfrm>
                </p:grpSpPr>
                <p:sp>
                  <p:nvSpPr>
                    <p:cNvPr id="51" name="文本框 50">
                      <a:extLst>
                        <a:ext uri="{FF2B5EF4-FFF2-40B4-BE49-F238E27FC236}">
                          <a16:creationId xmlns:a16="http://schemas.microsoft.com/office/drawing/2014/main" id="{F38019F1-6FC0-4559-3EE4-98BA86AF6AC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102783" y="4290269"/>
                      <a:ext cx="777777" cy="577081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altLang="zh-CN" sz="1050" dirty="0"/>
                        <a:t>Noise</a:t>
                      </a:r>
                    </a:p>
                    <a:p>
                      <a:pPr algn="ctr"/>
                      <a:r>
                        <a:rPr lang="en-US" altLang="zh-CN" sz="1050" dirty="0"/>
                        <a:t>+</a:t>
                      </a:r>
                    </a:p>
                    <a:p>
                      <a:pPr algn="ctr"/>
                      <a:r>
                        <a:rPr lang="en-US" altLang="zh-CN" sz="1050" dirty="0" err="1"/>
                        <a:t>Img_cond</a:t>
                      </a:r>
                      <a:endParaRPr lang="zh-CN" altLang="en-US" sz="1050" dirty="0"/>
                    </a:p>
                  </p:txBody>
                </p:sp>
                <p:cxnSp>
                  <p:nvCxnSpPr>
                    <p:cNvPr id="53" name="连接符: 肘形 52">
                      <a:extLst>
                        <a:ext uri="{FF2B5EF4-FFF2-40B4-BE49-F238E27FC236}">
                          <a16:creationId xmlns:a16="http://schemas.microsoft.com/office/drawing/2014/main" id="{1C657740-E364-9B9D-6471-3A0620251BE6}"/>
                        </a:ext>
                      </a:extLst>
                    </p:cNvPr>
                    <p:cNvCxnSpPr>
                      <a:stCxn id="51" idx="3"/>
                      <a:endCxn id="58" idx="2"/>
                    </p:cNvCxnSpPr>
                    <p:nvPr/>
                  </p:nvCxnSpPr>
                  <p:spPr bwMode="auto">
                    <a:xfrm flipV="1">
                      <a:off x="1880560" y="3822909"/>
                      <a:ext cx="762675" cy="755901"/>
                    </a:xfrm>
                    <a:prstGeom prst="bentConnector3">
                      <a:avLst/>
                    </a:prstGeom>
                    <a:noFill/>
                    <a:ln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triangle"/>
                    </a:ln>
                  </p:spPr>
                </p:cxnSp>
              </p:grpSp>
              <p:grpSp>
                <p:nvGrpSpPr>
                  <p:cNvPr id="43" name="组合 42">
                    <a:extLst>
                      <a:ext uri="{FF2B5EF4-FFF2-40B4-BE49-F238E27FC236}">
                        <a16:creationId xmlns:a16="http://schemas.microsoft.com/office/drawing/2014/main" id="{1AF81DBD-8BD6-89C8-C3F7-F3F1CAECD8ED}"/>
                      </a:ext>
                    </a:extLst>
                  </p:cNvPr>
                  <p:cNvGrpSpPr/>
                  <p:nvPr/>
                </p:nvGrpSpPr>
                <p:grpSpPr>
                  <a:xfrm>
                    <a:off x="1671732" y="2841824"/>
                    <a:ext cx="2997842" cy="595005"/>
                    <a:chOff x="1671732" y="2841824"/>
                    <a:chExt cx="2997842" cy="595005"/>
                  </a:xfrm>
                </p:grpSpPr>
                <p:sp>
                  <p:nvSpPr>
                    <p:cNvPr id="47" name="文本框 46">
                      <a:extLst>
                        <a:ext uri="{FF2B5EF4-FFF2-40B4-BE49-F238E27FC236}">
                          <a16:creationId xmlns:a16="http://schemas.microsoft.com/office/drawing/2014/main" id="{DF10A2E1-C14E-D51C-D31F-40E1304A999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671732" y="2841824"/>
                      <a:ext cx="854721" cy="246221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altLang="zh-CN" sz="1000" u="sng" dirty="0"/>
                        <a:t>“instruction”</a:t>
                      </a:r>
                      <a:endParaRPr lang="zh-CN" altLang="en-US" sz="1000" u="sng" dirty="0"/>
                    </a:p>
                  </p:txBody>
                </p:sp>
                <p:cxnSp>
                  <p:nvCxnSpPr>
                    <p:cNvPr id="48" name="连接符: 肘形 47">
                      <a:extLst>
                        <a:ext uri="{FF2B5EF4-FFF2-40B4-BE49-F238E27FC236}">
                          <a16:creationId xmlns:a16="http://schemas.microsoft.com/office/drawing/2014/main" id="{5C156080-AB21-BC0A-00E2-5D142F0EEEEA}"/>
                        </a:ext>
                      </a:extLst>
                    </p:cNvPr>
                    <p:cNvCxnSpPr>
                      <a:cxnSpLocks/>
                      <a:endCxn id="57" idx="3"/>
                    </p:cNvCxnSpPr>
                    <p:nvPr/>
                  </p:nvCxnSpPr>
                  <p:spPr bwMode="auto">
                    <a:xfrm>
                      <a:off x="2526453" y="2964935"/>
                      <a:ext cx="2143121" cy="390613"/>
                    </a:xfrm>
                    <a:prstGeom prst="bentConnector2">
                      <a:avLst/>
                    </a:prstGeom>
                    <a:noFill/>
                    <a:ln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triangle"/>
                    </a:ln>
                  </p:spPr>
                </p:cxnSp>
                <p:cxnSp>
                  <p:nvCxnSpPr>
                    <p:cNvPr id="49" name="连接符: 肘形 48">
                      <a:extLst>
                        <a:ext uri="{FF2B5EF4-FFF2-40B4-BE49-F238E27FC236}">
                          <a16:creationId xmlns:a16="http://schemas.microsoft.com/office/drawing/2014/main" id="{ECC82CC5-7AC5-9F4F-035A-B81AE024333E}"/>
                        </a:ext>
                      </a:extLst>
                    </p:cNvPr>
                    <p:cNvCxnSpPr>
                      <a:cxnSpLocks/>
                      <a:stCxn id="47" idx="3"/>
                      <a:endCxn id="58" idx="1"/>
                    </p:cNvCxnSpPr>
                    <p:nvPr/>
                  </p:nvCxnSpPr>
                  <p:spPr bwMode="auto">
                    <a:xfrm>
                      <a:off x="2526453" y="2964935"/>
                      <a:ext cx="468995" cy="390613"/>
                    </a:xfrm>
                    <a:prstGeom prst="bentConnector2">
                      <a:avLst/>
                    </a:prstGeom>
                    <a:noFill/>
                    <a:ln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triangle"/>
                    </a:ln>
                  </p:spPr>
                </p:cxnSp>
                <p:cxnSp>
                  <p:nvCxnSpPr>
                    <p:cNvPr id="50" name="连接符: 肘形 49">
                      <a:extLst>
                        <a:ext uri="{FF2B5EF4-FFF2-40B4-BE49-F238E27FC236}">
                          <a16:creationId xmlns:a16="http://schemas.microsoft.com/office/drawing/2014/main" id="{DD414042-6AF8-2201-0AC9-7BCA1916973B}"/>
                        </a:ext>
                      </a:extLst>
                    </p:cNvPr>
                    <p:cNvCxnSpPr>
                      <a:cxnSpLocks/>
                      <a:stCxn id="47" idx="3"/>
                      <a:endCxn id="60" idx="3"/>
                    </p:cNvCxnSpPr>
                    <p:nvPr/>
                  </p:nvCxnSpPr>
                  <p:spPr bwMode="auto">
                    <a:xfrm>
                      <a:off x="2526453" y="2964935"/>
                      <a:ext cx="1306059" cy="471894"/>
                    </a:xfrm>
                    <a:prstGeom prst="bentConnector2">
                      <a:avLst/>
                    </a:prstGeom>
                    <a:noFill/>
                    <a:ln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triangle"/>
                    </a:ln>
                  </p:spPr>
                </p:cxnSp>
              </p:grpSp>
            </p:grpSp>
            <p:sp>
              <p:nvSpPr>
                <p:cNvPr id="37" name="文本框 36">
                  <a:extLst>
                    <a:ext uri="{FF2B5EF4-FFF2-40B4-BE49-F238E27FC236}">
                      <a16:creationId xmlns:a16="http://schemas.microsoft.com/office/drawing/2014/main" id="{28C24ADB-CB16-7BA6-9756-05C8DB20CB5E}"/>
                    </a:ext>
                  </a:extLst>
                </p:cNvPr>
                <p:cNvSpPr txBox="1"/>
                <p:nvPr/>
              </p:nvSpPr>
              <p:spPr>
                <a:xfrm>
                  <a:off x="2827045" y="3634882"/>
                  <a:ext cx="46679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dirty="0"/>
                    <a:t>E1</a:t>
                  </a:r>
                  <a:endParaRPr lang="zh-CN" altLang="en-US" dirty="0"/>
                </a:p>
              </p:txBody>
            </p:sp>
            <p:sp>
              <p:nvSpPr>
                <p:cNvPr id="39" name="文本框 38">
                  <a:extLst>
                    <a:ext uri="{FF2B5EF4-FFF2-40B4-BE49-F238E27FC236}">
                      <a16:creationId xmlns:a16="http://schemas.microsoft.com/office/drawing/2014/main" id="{9F1E6363-2E3E-7215-A4FC-2DEC564CD409}"/>
                    </a:ext>
                  </a:extLst>
                </p:cNvPr>
                <p:cNvSpPr txBox="1"/>
                <p:nvPr/>
              </p:nvSpPr>
              <p:spPr>
                <a:xfrm>
                  <a:off x="4500296" y="3640232"/>
                  <a:ext cx="35137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dirty="0"/>
                    <a:t>D</a:t>
                  </a:r>
                  <a:endParaRPr lang="zh-CN" altLang="en-US" dirty="0"/>
                </a:p>
              </p:txBody>
            </p:sp>
            <p:sp>
              <p:nvSpPr>
                <p:cNvPr id="40" name="文本框 39">
                  <a:extLst>
                    <a:ext uri="{FF2B5EF4-FFF2-40B4-BE49-F238E27FC236}">
                      <a16:creationId xmlns:a16="http://schemas.microsoft.com/office/drawing/2014/main" id="{9CC35CB1-0E58-D1E6-F4CC-53E39362E3A2}"/>
                    </a:ext>
                  </a:extLst>
                </p:cNvPr>
                <p:cNvSpPr txBox="1"/>
                <p:nvPr/>
              </p:nvSpPr>
              <p:spPr>
                <a:xfrm>
                  <a:off x="3663234" y="3634882"/>
                  <a:ext cx="37702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dirty="0"/>
                    <a:t>M</a:t>
                  </a:r>
                  <a:endParaRPr lang="zh-CN" altLang="en-US" dirty="0"/>
                </a:p>
              </p:txBody>
            </p:sp>
          </p:grpSp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798EB775-9223-65DC-59C4-8251E4E773FA}"/>
                  </a:ext>
                </a:extLst>
              </p:cNvPr>
              <p:cNvSpPr txBox="1"/>
              <p:nvPr/>
            </p:nvSpPr>
            <p:spPr>
              <a:xfrm>
                <a:off x="3313155" y="4167158"/>
                <a:ext cx="255198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000" dirty="0"/>
                  <a:t>1</a:t>
                </a:r>
                <a:endParaRPr lang="zh-CN" altLang="en-US" sz="1000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</p:grpSp>
        <p:cxnSp>
          <p:nvCxnSpPr>
            <p:cNvPr id="63" name="直接箭头连接符 62">
              <a:extLst>
                <a:ext uri="{FF2B5EF4-FFF2-40B4-BE49-F238E27FC236}">
                  <a16:creationId xmlns:a16="http://schemas.microsoft.com/office/drawing/2014/main" id="{FF365E7D-AA34-C91A-0E10-7BB406F17528}"/>
                </a:ext>
              </a:extLst>
            </p:cNvPr>
            <p:cNvCxnSpPr/>
            <p:nvPr/>
          </p:nvCxnSpPr>
          <p:spPr bwMode="auto">
            <a:xfrm>
              <a:off x="3584729" y="3365071"/>
              <a:ext cx="318903" cy="0"/>
            </a:xfrm>
            <a:prstGeom prst="straightConnector1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</p:spPr>
        </p:cxnSp>
        <p:cxnSp>
          <p:nvCxnSpPr>
            <p:cNvPr id="64" name="直接箭头连接符 63">
              <a:extLst>
                <a:ext uri="{FF2B5EF4-FFF2-40B4-BE49-F238E27FC236}">
                  <a16:creationId xmlns:a16="http://schemas.microsoft.com/office/drawing/2014/main" id="{3A5958A6-8F51-5EC2-1520-7600629B0FED}"/>
                </a:ext>
              </a:extLst>
            </p:cNvPr>
            <p:cNvCxnSpPr/>
            <p:nvPr/>
          </p:nvCxnSpPr>
          <p:spPr bwMode="auto">
            <a:xfrm>
              <a:off x="4235524" y="3365071"/>
              <a:ext cx="318903" cy="0"/>
            </a:xfrm>
            <a:prstGeom prst="straightConnector1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</p:spPr>
        </p:cxnSp>
      </p:grpSp>
      <p:sp>
        <p:nvSpPr>
          <p:cNvPr id="77" name="文本框 76">
            <a:extLst>
              <a:ext uri="{FF2B5EF4-FFF2-40B4-BE49-F238E27FC236}">
                <a16:creationId xmlns:a16="http://schemas.microsoft.com/office/drawing/2014/main" id="{40ECE635-73B7-CAAE-8A75-F8DBE13EDE0C}"/>
              </a:ext>
            </a:extLst>
          </p:cNvPr>
          <p:cNvSpPr txBox="1"/>
          <p:nvPr/>
        </p:nvSpPr>
        <p:spPr>
          <a:xfrm>
            <a:off x="1893763" y="5887868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Baseline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A39C209E-9305-3465-3A9F-8451884E4442}"/>
              </a:ext>
            </a:extLst>
          </p:cNvPr>
          <p:cNvGrpSpPr/>
          <p:nvPr/>
        </p:nvGrpSpPr>
        <p:grpSpPr>
          <a:xfrm>
            <a:off x="6627317" y="2021350"/>
            <a:ext cx="3919004" cy="3611360"/>
            <a:chOff x="1339850" y="2374464"/>
            <a:chExt cx="3919004" cy="3611360"/>
          </a:xfrm>
        </p:grpSpPr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FE9C6C7B-6557-D265-639C-DA8406DB1F59}"/>
                </a:ext>
              </a:extLst>
            </p:cNvPr>
            <p:cNvGrpSpPr/>
            <p:nvPr/>
          </p:nvGrpSpPr>
          <p:grpSpPr>
            <a:xfrm>
              <a:off x="1339850" y="2374464"/>
              <a:ext cx="3919004" cy="3611360"/>
              <a:chOff x="1102783" y="2841824"/>
              <a:chExt cx="3919004" cy="3611360"/>
            </a:xfrm>
          </p:grpSpPr>
          <p:grpSp>
            <p:nvGrpSpPr>
              <p:cNvPr id="22" name="组合 21">
                <a:extLst>
                  <a:ext uri="{FF2B5EF4-FFF2-40B4-BE49-F238E27FC236}">
                    <a16:creationId xmlns:a16="http://schemas.microsoft.com/office/drawing/2014/main" id="{C7EEB17F-1FC0-EBD6-F4E8-3A1261CD7534}"/>
                  </a:ext>
                </a:extLst>
              </p:cNvPr>
              <p:cNvGrpSpPr/>
              <p:nvPr/>
            </p:nvGrpSpPr>
            <p:grpSpPr>
              <a:xfrm>
                <a:off x="1102783" y="2841824"/>
                <a:ext cx="3919004" cy="3611360"/>
                <a:chOff x="1102783" y="2841824"/>
                <a:chExt cx="3919004" cy="3611360"/>
              </a:xfrm>
            </p:grpSpPr>
            <p:sp>
              <p:nvSpPr>
                <p:cNvPr id="29" name="文本框 28">
                  <a:extLst>
                    <a:ext uri="{FF2B5EF4-FFF2-40B4-BE49-F238E27FC236}">
                      <a16:creationId xmlns:a16="http://schemas.microsoft.com/office/drawing/2014/main" id="{DEA18CF6-9478-0756-9F21-D1A880AA50A6}"/>
                    </a:ext>
                  </a:extLst>
                </p:cNvPr>
                <p:cNvSpPr txBox="1"/>
                <p:nvPr/>
              </p:nvSpPr>
              <p:spPr>
                <a:xfrm>
                  <a:off x="3307975" y="4468964"/>
                  <a:ext cx="255198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000" dirty="0">
                      <a:solidFill>
                        <a:srgbClr val="FF0000"/>
                      </a:solidFill>
                    </a:rPr>
                    <a:t>1</a:t>
                  </a:r>
                  <a:endParaRPr lang="zh-CN" altLang="en-US" sz="1000" dirty="0">
                    <a:solidFill>
                      <a:srgbClr val="FF0000"/>
                    </a:solidFill>
                  </a:endParaRPr>
                </a:p>
              </p:txBody>
            </p:sp>
            <p:grpSp>
              <p:nvGrpSpPr>
                <p:cNvPr id="62" name="组合 61">
                  <a:extLst>
                    <a:ext uri="{FF2B5EF4-FFF2-40B4-BE49-F238E27FC236}">
                      <a16:creationId xmlns:a16="http://schemas.microsoft.com/office/drawing/2014/main" id="{00E61EB8-9A41-B348-0EFF-A4FB50B876FE}"/>
                    </a:ext>
                  </a:extLst>
                </p:cNvPr>
                <p:cNvGrpSpPr/>
                <p:nvPr/>
              </p:nvGrpSpPr>
              <p:grpSpPr>
                <a:xfrm>
                  <a:off x="1102783" y="2841824"/>
                  <a:ext cx="3919004" cy="3611360"/>
                  <a:chOff x="1102783" y="2841824"/>
                  <a:chExt cx="3919004" cy="3611360"/>
                </a:xfrm>
              </p:grpSpPr>
              <p:grpSp>
                <p:nvGrpSpPr>
                  <p:cNvPr id="67" name="组合 66">
                    <a:extLst>
                      <a:ext uri="{FF2B5EF4-FFF2-40B4-BE49-F238E27FC236}">
                        <a16:creationId xmlns:a16="http://schemas.microsoft.com/office/drawing/2014/main" id="{0913AF2A-CAA1-3BEF-18BB-598BB8F3CF89}"/>
                      </a:ext>
                    </a:extLst>
                  </p:cNvPr>
                  <p:cNvGrpSpPr/>
                  <p:nvPr/>
                </p:nvGrpSpPr>
                <p:grpSpPr>
                  <a:xfrm>
                    <a:off x="1102783" y="2841824"/>
                    <a:ext cx="3919004" cy="3611360"/>
                    <a:chOff x="1102783" y="2841824"/>
                    <a:chExt cx="3919004" cy="3611360"/>
                  </a:xfrm>
                </p:grpSpPr>
                <p:grpSp>
                  <p:nvGrpSpPr>
                    <p:cNvPr id="75" name="组合 74">
                      <a:extLst>
                        <a:ext uri="{FF2B5EF4-FFF2-40B4-BE49-F238E27FC236}">
                          <a16:creationId xmlns:a16="http://schemas.microsoft.com/office/drawing/2014/main" id="{9E324A7D-B7F0-C694-0219-8090D49FAAF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643235" y="3267494"/>
                      <a:ext cx="2378552" cy="2643993"/>
                      <a:chOff x="2643235" y="3267494"/>
                      <a:chExt cx="2378552" cy="2643993"/>
                    </a:xfrm>
                  </p:grpSpPr>
                  <p:grpSp>
                    <p:nvGrpSpPr>
                      <p:cNvPr id="90" name="组合 89">
                        <a:extLst>
                          <a:ext uri="{FF2B5EF4-FFF2-40B4-BE49-F238E27FC236}">
                            <a16:creationId xmlns:a16="http://schemas.microsoft.com/office/drawing/2014/main" id="{6550E793-026D-B9EB-86D2-3CDCF8E6A0E8}"/>
                          </a:ext>
                        </a:extLst>
                      </p:cNvPr>
                      <p:cNvGrpSpPr/>
                      <p:nvPr/>
                    </p:nvGrpSpPr>
                    <p:grpSpPr>
                      <a:xfrm rot="16200000">
                        <a:off x="2510514" y="3400215"/>
                        <a:ext cx="2643993" cy="2378552"/>
                        <a:chOff x="1806087" y="3095413"/>
                        <a:chExt cx="2643993" cy="2378552"/>
                      </a:xfrm>
                    </p:grpSpPr>
                    <p:sp>
                      <p:nvSpPr>
                        <p:cNvPr id="93" name="梯形 92">
                          <a:extLst>
                            <a:ext uri="{FF2B5EF4-FFF2-40B4-BE49-F238E27FC236}">
                              <a16:creationId xmlns:a16="http://schemas.microsoft.com/office/drawing/2014/main" id="{7223C13D-4E2B-E29D-856C-08BC76554EBF}"/>
                            </a:ext>
                          </a:extLst>
                        </p:cNvPr>
                        <p:cNvSpPr/>
                        <p:nvPr/>
                      </p:nvSpPr>
                      <p:spPr bwMode="auto">
                        <a:xfrm>
                          <a:off x="3339253" y="4769538"/>
                          <a:ext cx="1110827" cy="704427"/>
                        </a:xfrm>
                        <a:prstGeom prst="trapezoid">
                          <a:avLst/>
                        </a:prstGeom>
                        <a:solidFill>
                          <a:srgbClr val="99CCFF"/>
                        </a:solidFill>
                        <a:ln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>
                      </p:spPr>
                      <p:txBody>
                        <a:bodyPr vert="horz" wrap="none" lIns="91440" tIns="45720" rIns="91440" bIns="45720" numCol="1" rtlCol="0" anchor="ctr" anchorCtr="0" compatLnSpc="1"/>
                        <a:lstStyle/>
                        <a:p>
                          <a:pPr marL="342900" marR="0" indent="-342900" algn="ctr" defTabSz="914400" rtl="0" eaLnBrk="1" fontAlgn="base" latinLnBrk="0" hangingPunct="1">
                            <a:lnSpc>
                              <a:spcPct val="8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bg2"/>
                            </a:buClr>
                            <a:buSzPct val="75000"/>
                            <a:buFont typeface="Wingdings" panose="05000000000000000000" pitchFamily="2" charset="2"/>
                            <a:buChar char="n"/>
                          </a:pPr>
                          <a:endParaRPr kumimoji="0" lang="zh-CN" altLang="en-US" sz="18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sym typeface="Symbol" panose="05050102010706020507" pitchFamily="18" charset="2"/>
                          </a:endParaRPr>
                        </a:p>
                      </p:txBody>
                    </p:sp>
                    <p:sp>
                      <p:nvSpPr>
                        <p:cNvPr id="94" name="梯形 93">
                          <a:extLst>
                            <a:ext uri="{FF2B5EF4-FFF2-40B4-BE49-F238E27FC236}">
                              <a16:creationId xmlns:a16="http://schemas.microsoft.com/office/drawing/2014/main" id="{FBCBAB08-A09D-D6C6-829B-3661711DBA8F}"/>
                            </a:ext>
                          </a:extLst>
                        </p:cNvPr>
                        <p:cNvSpPr/>
                        <p:nvPr/>
                      </p:nvSpPr>
                      <p:spPr bwMode="auto">
                        <a:xfrm rot="10800000">
                          <a:off x="3339253" y="3095413"/>
                          <a:ext cx="1110827" cy="704427"/>
                        </a:xfrm>
                        <a:prstGeom prst="trapezoid">
                          <a:avLst/>
                        </a:prstGeom>
                        <a:solidFill>
                          <a:srgbClr val="99CCFF"/>
                        </a:solidFill>
                        <a:ln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>
                      </p:spPr>
                      <p:txBody>
                        <a:bodyPr vert="horz" wrap="none" lIns="91440" tIns="45720" rIns="91440" bIns="45720" numCol="1" rtlCol="0" anchor="ctr" anchorCtr="0" compatLnSpc="1"/>
                        <a:lstStyle/>
                        <a:p>
                          <a:pPr marL="342900" marR="0" indent="-342900" algn="ctr" defTabSz="914400" rtl="0" eaLnBrk="1" fontAlgn="base" latinLnBrk="0" hangingPunct="1">
                            <a:lnSpc>
                              <a:spcPct val="8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bg2"/>
                            </a:buClr>
                            <a:buSzPct val="75000"/>
                            <a:buFont typeface="Wingdings" panose="05000000000000000000" pitchFamily="2" charset="2"/>
                            <a:buChar char="n"/>
                          </a:pPr>
                          <a:endParaRPr kumimoji="0" lang="zh-CN" altLang="en-US" sz="18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sym typeface="Symbol" panose="05050102010706020507" pitchFamily="18" charset="2"/>
                          </a:endParaRPr>
                        </a:p>
                      </p:txBody>
                    </p:sp>
                    <p:sp>
                      <p:nvSpPr>
                        <p:cNvPr id="95" name="梯形 94">
                          <a:extLst>
                            <a:ext uri="{FF2B5EF4-FFF2-40B4-BE49-F238E27FC236}">
                              <a16:creationId xmlns:a16="http://schemas.microsoft.com/office/drawing/2014/main" id="{7EFD6611-72CB-166B-5FC2-C6E4989D9C27}"/>
                            </a:ext>
                          </a:extLst>
                        </p:cNvPr>
                        <p:cNvSpPr/>
                        <p:nvPr/>
                      </p:nvSpPr>
                      <p:spPr bwMode="auto">
                        <a:xfrm rot="10800000">
                          <a:off x="1806087" y="3095414"/>
                          <a:ext cx="1110827" cy="704427"/>
                        </a:xfrm>
                        <a:prstGeom prst="trapezoid">
                          <a:avLst/>
                        </a:prstGeom>
                        <a:solidFill>
                          <a:srgbClr val="99CCFF"/>
                        </a:solidFill>
                        <a:ln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>
                      </p:spPr>
                      <p:txBody>
                        <a:bodyPr vert="horz" wrap="none" lIns="91440" tIns="45720" rIns="91440" bIns="45720" numCol="1" rtlCol="0" anchor="ctr" anchorCtr="0" compatLnSpc="1"/>
                        <a:lstStyle/>
                        <a:p>
                          <a:pPr marL="342900" marR="0" indent="-342900" algn="ctr" defTabSz="914400" rtl="0" eaLnBrk="1" fontAlgn="base" latinLnBrk="0" hangingPunct="1">
                            <a:lnSpc>
                              <a:spcPct val="8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bg2"/>
                            </a:buClr>
                            <a:buSzPct val="75000"/>
                            <a:buFont typeface="Wingdings" panose="05000000000000000000" pitchFamily="2" charset="2"/>
                            <a:buChar char="n"/>
                          </a:pPr>
                          <a:endParaRPr kumimoji="0" lang="zh-CN" altLang="en-US" sz="18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sym typeface="Symbol" panose="05050102010706020507" pitchFamily="18" charset="2"/>
                          </a:endParaRPr>
                        </a:p>
                      </p:txBody>
                    </p:sp>
                    <p:sp>
                      <p:nvSpPr>
                        <p:cNvPr id="96" name="矩形 95">
                          <a:extLst>
                            <a:ext uri="{FF2B5EF4-FFF2-40B4-BE49-F238E27FC236}">
                              <a16:creationId xmlns:a16="http://schemas.microsoft.com/office/drawing/2014/main" id="{C66BBD5F-7BC3-37C4-9819-0C1137372F36}"/>
                            </a:ext>
                          </a:extLst>
                        </p:cNvPr>
                        <p:cNvSpPr/>
                        <p:nvPr/>
                      </p:nvSpPr>
                      <p:spPr bwMode="auto">
                        <a:xfrm>
                          <a:off x="3508586" y="4118743"/>
                          <a:ext cx="772160" cy="331893"/>
                        </a:xfrm>
                        <a:prstGeom prst="rect">
                          <a:avLst/>
                        </a:prstGeom>
                        <a:solidFill>
                          <a:srgbClr val="99CCFF"/>
                        </a:solidFill>
                        <a:ln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>
                      </p:spPr>
                      <p:txBody>
                        <a:bodyPr vert="horz" wrap="none" lIns="91440" tIns="45720" rIns="91440" bIns="45720" numCol="1" rtlCol="0" anchor="ctr" anchorCtr="0" compatLnSpc="1"/>
                        <a:lstStyle/>
                        <a:p>
                          <a:pPr marL="342900" marR="0" indent="-342900" algn="ctr" defTabSz="914400" rtl="0" eaLnBrk="1" fontAlgn="base" latinLnBrk="0" hangingPunct="1">
                            <a:lnSpc>
                              <a:spcPct val="8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bg2"/>
                            </a:buClr>
                            <a:buSzPct val="75000"/>
                            <a:buFont typeface="Wingdings" panose="05000000000000000000" pitchFamily="2" charset="2"/>
                            <a:buChar char="n"/>
                          </a:pPr>
                          <a:endParaRPr kumimoji="0" lang="zh-CN" altLang="en-US" sz="18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sym typeface="Symbol" panose="05050102010706020507" pitchFamily="18" charset="2"/>
                          </a:endParaRPr>
                        </a:p>
                      </p:txBody>
                    </p:sp>
                  </p:grpSp>
                  <p:cxnSp>
                    <p:nvCxnSpPr>
                      <p:cNvPr id="91" name="直接箭头连接符 90">
                        <a:extLst>
                          <a:ext uri="{FF2B5EF4-FFF2-40B4-BE49-F238E27FC236}">
                            <a16:creationId xmlns:a16="http://schemas.microsoft.com/office/drawing/2014/main" id="{740FF914-8A09-357D-3CF1-1CC9FA51F8DC}"/>
                          </a:ext>
                        </a:extLst>
                      </p:cNvPr>
                      <p:cNvCxnSpPr>
                        <a:cxnSpLocks/>
                        <a:stCxn id="94" idx="3"/>
                        <a:endCxn id="93" idx="1"/>
                      </p:cNvCxnSpPr>
                      <p:nvPr/>
                    </p:nvCxnSpPr>
                    <p:spPr bwMode="auto">
                      <a:xfrm>
                        <a:off x="2995448" y="4290269"/>
                        <a:ext cx="1674126" cy="0"/>
                      </a:xfrm>
                      <a:prstGeom prst="straightConnector1">
                        <a:avLst/>
                      </a:prstGeom>
                      <a:noFill/>
                      <a:ln w="9525" cap="flat" cmpd="sng" algn="ctr">
                        <a:solidFill>
                          <a:schemeClr val="bg1">
                            <a:lumMod val="75000"/>
                          </a:schemeClr>
                        </a:solidFill>
                        <a:prstDash val="sysDot"/>
                        <a:round/>
                        <a:headEnd type="none" w="med" len="med"/>
                        <a:tailEnd type="triangle"/>
                      </a:ln>
                    </p:spPr>
                  </p:cxnSp>
                  <p:cxnSp>
                    <p:nvCxnSpPr>
                      <p:cNvPr id="92" name="连接符: 肘形 91">
                        <a:extLst>
                          <a:ext uri="{FF2B5EF4-FFF2-40B4-BE49-F238E27FC236}">
                            <a16:creationId xmlns:a16="http://schemas.microsoft.com/office/drawing/2014/main" id="{40899AC9-F802-2994-BFD9-DA81D8E889CD}"/>
                          </a:ext>
                        </a:extLst>
                      </p:cNvPr>
                      <p:cNvCxnSpPr>
                        <a:stCxn id="95" idx="1"/>
                        <a:endCxn id="93" idx="1"/>
                      </p:cNvCxnSpPr>
                      <p:nvPr/>
                    </p:nvCxnSpPr>
                    <p:spPr bwMode="auto">
                      <a:xfrm rot="5400000" flipH="1" flipV="1">
                        <a:off x="3533289" y="3752430"/>
                        <a:ext cx="598445" cy="1674125"/>
                      </a:xfrm>
                      <a:prstGeom prst="bentConnector3">
                        <a:avLst/>
                      </a:prstGeom>
                      <a:noFill/>
                      <a:ln w="9525" cap="flat" cmpd="sng" algn="ctr">
                        <a:solidFill>
                          <a:srgbClr val="FF0000"/>
                        </a:solidFill>
                        <a:prstDash val="solid"/>
                        <a:round/>
                        <a:headEnd type="none" w="med" len="med"/>
                        <a:tailEnd type="triangle"/>
                      </a:ln>
                    </p:spPr>
                  </p:cxnSp>
                </p:grpSp>
                <p:grpSp>
                  <p:nvGrpSpPr>
                    <p:cNvPr id="78" name="组合 77">
                      <a:extLst>
                        <a:ext uri="{FF2B5EF4-FFF2-40B4-BE49-F238E27FC236}">
                          <a16:creationId xmlns:a16="http://schemas.microsoft.com/office/drawing/2014/main" id="{3FF00461-65ED-27D5-7C1F-725A9A17D98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102783" y="3822909"/>
                      <a:ext cx="1540453" cy="1533166"/>
                      <a:chOff x="1102783" y="3822909"/>
                      <a:chExt cx="1540453" cy="1533166"/>
                    </a:xfrm>
                  </p:grpSpPr>
                  <p:sp>
                    <p:nvSpPr>
                      <p:cNvPr id="87" name="文本框 86">
                        <a:extLst>
                          <a:ext uri="{FF2B5EF4-FFF2-40B4-BE49-F238E27FC236}">
                            <a16:creationId xmlns:a16="http://schemas.microsoft.com/office/drawing/2014/main" id="{68218E56-A8B6-87CE-05D4-CC1012AE4FF4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102783" y="4290269"/>
                        <a:ext cx="777777" cy="577081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 algn="ctr"/>
                        <a:r>
                          <a:rPr lang="en-US" altLang="zh-CN" sz="1050" dirty="0"/>
                          <a:t>Noise</a:t>
                        </a:r>
                      </a:p>
                      <a:p>
                        <a:pPr algn="ctr"/>
                        <a:r>
                          <a:rPr lang="en-US" altLang="zh-CN" sz="1050" dirty="0"/>
                          <a:t>+</a:t>
                        </a:r>
                      </a:p>
                      <a:p>
                        <a:pPr algn="ctr"/>
                        <a:r>
                          <a:rPr lang="en-US" altLang="zh-CN" sz="1050" dirty="0" err="1"/>
                          <a:t>Img_cond</a:t>
                        </a:r>
                        <a:endParaRPr lang="zh-CN" altLang="en-US" sz="1050" dirty="0"/>
                      </a:p>
                    </p:txBody>
                  </p:sp>
                  <p:cxnSp>
                    <p:nvCxnSpPr>
                      <p:cNvPr id="88" name="连接符: 肘形 87">
                        <a:extLst>
                          <a:ext uri="{FF2B5EF4-FFF2-40B4-BE49-F238E27FC236}">
                            <a16:creationId xmlns:a16="http://schemas.microsoft.com/office/drawing/2014/main" id="{EDCD468E-9AED-A04B-3C8E-37CAAF0FDFEB}"/>
                          </a:ext>
                        </a:extLst>
                      </p:cNvPr>
                      <p:cNvCxnSpPr>
                        <a:stCxn id="87" idx="3"/>
                        <a:endCxn id="95" idx="2"/>
                      </p:cNvCxnSpPr>
                      <p:nvPr/>
                    </p:nvCxnSpPr>
                    <p:spPr bwMode="auto">
                      <a:xfrm>
                        <a:off x="1880560" y="4578810"/>
                        <a:ext cx="762676" cy="777265"/>
                      </a:xfrm>
                      <a:prstGeom prst="bentConnector3">
                        <a:avLst/>
                      </a:prstGeom>
                      <a:noFill/>
                      <a:ln w="952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triangle"/>
                      </a:ln>
                    </p:spPr>
                  </p:cxnSp>
                  <p:cxnSp>
                    <p:nvCxnSpPr>
                      <p:cNvPr id="89" name="连接符: 肘形 88">
                        <a:extLst>
                          <a:ext uri="{FF2B5EF4-FFF2-40B4-BE49-F238E27FC236}">
                            <a16:creationId xmlns:a16="http://schemas.microsoft.com/office/drawing/2014/main" id="{7152E45D-1A45-4822-710D-62AD476C5D6F}"/>
                          </a:ext>
                        </a:extLst>
                      </p:cNvPr>
                      <p:cNvCxnSpPr>
                        <a:stCxn id="87" idx="3"/>
                        <a:endCxn id="94" idx="2"/>
                      </p:cNvCxnSpPr>
                      <p:nvPr/>
                    </p:nvCxnSpPr>
                    <p:spPr bwMode="auto">
                      <a:xfrm flipV="1">
                        <a:off x="1880560" y="3822909"/>
                        <a:ext cx="762675" cy="755901"/>
                      </a:xfrm>
                      <a:prstGeom prst="bentConnector3">
                        <a:avLst/>
                      </a:prstGeom>
                      <a:noFill/>
                      <a:ln w="952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triangle"/>
                      </a:ln>
                    </p:spPr>
                  </p:cxnSp>
                </p:grpSp>
                <p:grpSp>
                  <p:nvGrpSpPr>
                    <p:cNvPr id="79" name="组合 78">
                      <a:extLst>
                        <a:ext uri="{FF2B5EF4-FFF2-40B4-BE49-F238E27FC236}">
                          <a16:creationId xmlns:a16="http://schemas.microsoft.com/office/drawing/2014/main" id="{D2CCEB45-DC65-7121-032B-8BC68C79BEC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671732" y="2841824"/>
                      <a:ext cx="2997842" cy="595005"/>
                      <a:chOff x="1671732" y="2841824"/>
                      <a:chExt cx="2997842" cy="595005"/>
                    </a:xfrm>
                  </p:grpSpPr>
                  <p:sp>
                    <p:nvSpPr>
                      <p:cNvPr id="83" name="文本框 82">
                        <a:extLst>
                          <a:ext uri="{FF2B5EF4-FFF2-40B4-BE49-F238E27FC236}">
                            <a16:creationId xmlns:a16="http://schemas.microsoft.com/office/drawing/2014/main" id="{5B676D92-F454-FE8B-F5AD-B4802CD7CC20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671732" y="2841824"/>
                        <a:ext cx="854721" cy="246221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altLang="zh-CN" sz="1000" u="sng" dirty="0"/>
                          <a:t>“instruction”</a:t>
                        </a:r>
                        <a:endParaRPr lang="zh-CN" altLang="en-US" sz="1000" u="sng" dirty="0"/>
                      </a:p>
                    </p:txBody>
                  </p:sp>
                  <p:cxnSp>
                    <p:nvCxnSpPr>
                      <p:cNvPr id="84" name="连接符: 肘形 83">
                        <a:extLst>
                          <a:ext uri="{FF2B5EF4-FFF2-40B4-BE49-F238E27FC236}">
                            <a16:creationId xmlns:a16="http://schemas.microsoft.com/office/drawing/2014/main" id="{5387D633-EE5D-7F0A-05D6-0B0F750D7249}"/>
                          </a:ext>
                        </a:extLst>
                      </p:cNvPr>
                      <p:cNvCxnSpPr>
                        <a:cxnSpLocks/>
                        <a:endCxn id="93" idx="3"/>
                      </p:cNvCxnSpPr>
                      <p:nvPr/>
                    </p:nvCxnSpPr>
                    <p:spPr bwMode="auto">
                      <a:xfrm>
                        <a:off x="2526453" y="2964935"/>
                        <a:ext cx="2143121" cy="390613"/>
                      </a:xfrm>
                      <a:prstGeom prst="bentConnector2">
                        <a:avLst/>
                      </a:prstGeom>
                      <a:noFill/>
                      <a:ln w="952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triangle"/>
                      </a:ln>
                    </p:spPr>
                  </p:cxnSp>
                  <p:cxnSp>
                    <p:nvCxnSpPr>
                      <p:cNvPr id="85" name="连接符: 肘形 84">
                        <a:extLst>
                          <a:ext uri="{FF2B5EF4-FFF2-40B4-BE49-F238E27FC236}">
                            <a16:creationId xmlns:a16="http://schemas.microsoft.com/office/drawing/2014/main" id="{3EF9CF76-1F5C-B37F-2305-56E0044D9B11}"/>
                          </a:ext>
                        </a:extLst>
                      </p:cNvPr>
                      <p:cNvCxnSpPr>
                        <a:cxnSpLocks/>
                        <a:stCxn id="83" idx="3"/>
                        <a:endCxn id="94" idx="1"/>
                      </p:cNvCxnSpPr>
                      <p:nvPr/>
                    </p:nvCxnSpPr>
                    <p:spPr bwMode="auto">
                      <a:xfrm>
                        <a:off x="2526453" y="2964935"/>
                        <a:ext cx="468995" cy="390613"/>
                      </a:xfrm>
                      <a:prstGeom prst="bentConnector2">
                        <a:avLst/>
                      </a:prstGeom>
                      <a:noFill/>
                      <a:ln w="952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triangle"/>
                      </a:ln>
                    </p:spPr>
                  </p:cxnSp>
                  <p:cxnSp>
                    <p:nvCxnSpPr>
                      <p:cNvPr id="86" name="连接符: 肘形 85">
                        <a:extLst>
                          <a:ext uri="{FF2B5EF4-FFF2-40B4-BE49-F238E27FC236}">
                            <a16:creationId xmlns:a16="http://schemas.microsoft.com/office/drawing/2014/main" id="{EA8CFD97-7C73-E6C9-A3F1-76DA429CCD8B}"/>
                          </a:ext>
                        </a:extLst>
                      </p:cNvPr>
                      <p:cNvCxnSpPr>
                        <a:cxnSpLocks/>
                        <a:stCxn id="83" idx="3"/>
                        <a:endCxn id="96" idx="3"/>
                      </p:cNvCxnSpPr>
                      <p:nvPr/>
                    </p:nvCxnSpPr>
                    <p:spPr bwMode="auto">
                      <a:xfrm>
                        <a:off x="2526453" y="2964935"/>
                        <a:ext cx="1306059" cy="471894"/>
                      </a:xfrm>
                      <a:prstGeom prst="bentConnector2">
                        <a:avLst/>
                      </a:prstGeom>
                      <a:noFill/>
                      <a:ln w="952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triangle"/>
                      </a:ln>
                    </p:spPr>
                  </p:cxnSp>
                </p:grpSp>
                <p:grpSp>
                  <p:nvGrpSpPr>
                    <p:cNvPr id="80" name="组合 79">
                      <a:extLst>
                        <a:ext uri="{FF2B5EF4-FFF2-40B4-BE49-F238E27FC236}">
                          <a16:creationId xmlns:a16="http://schemas.microsoft.com/office/drawing/2014/main" id="{252001C5-D6B7-44AA-A292-F01E9F7906B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706879" y="5823435"/>
                      <a:ext cx="1288570" cy="629749"/>
                      <a:chOff x="1706879" y="5823435"/>
                      <a:chExt cx="1288570" cy="629749"/>
                    </a:xfrm>
                  </p:grpSpPr>
                  <p:sp>
                    <p:nvSpPr>
                      <p:cNvPr id="81" name="文本框 80">
                        <a:extLst>
                          <a:ext uri="{FF2B5EF4-FFF2-40B4-BE49-F238E27FC236}">
                            <a16:creationId xmlns:a16="http://schemas.microsoft.com/office/drawing/2014/main" id="{43BED8BC-60F3-42FC-3392-D0F6E027810C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706879" y="6206963"/>
                        <a:ext cx="611065" cy="246221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altLang="zh-CN" sz="1000" u="sng" dirty="0">
                            <a:solidFill>
                              <a:srgbClr val="FF0000"/>
                            </a:solidFill>
                          </a:rPr>
                          <a:t>“object”</a:t>
                        </a:r>
                        <a:endParaRPr lang="zh-CN" altLang="en-US" sz="1000" u="sng" dirty="0">
                          <a:solidFill>
                            <a:srgbClr val="FF0000"/>
                          </a:solidFill>
                        </a:endParaRPr>
                      </a:p>
                    </p:txBody>
                  </p:sp>
                  <p:cxnSp>
                    <p:nvCxnSpPr>
                      <p:cNvPr id="82" name="连接符: 肘形 81">
                        <a:extLst>
                          <a:ext uri="{FF2B5EF4-FFF2-40B4-BE49-F238E27FC236}">
                            <a16:creationId xmlns:a16="http://schemas.microsoft.com/office/drawing/2014/main" id="{8A500AA4-C45D-3E50-9786-784143ADB2BE}"/>
                          </a:ext>
                        </a:extLst>
                      </p:cNvPr>
                      <p:cNvCxnSpPr>
                        <a:stCxn id="81" idx="3"/>
                        <a:endCxn id="95" idx="3"/>
                      </p:cNvCxnSpPr>
                      <p:nvPr/>
                    </p:nvCxnSpPr>
                    <p:spPr bwMode="auto">
                      <a:xfrm flipV="1">
                        <a:off x="2317944" y="5823435"/>
                        <a:ext cx="677505" cy="506639"/>
                      </a:xfrm>
                      <a:prstGeom prst="bentConnector2">
                        <a:avLst/>
                      </a:prstGeom>
                      <a:noFill/>
                      <a:ln w="952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triangle"/>
                      </a:ln>
                    </p:spPr>
                  </p:cxnSp>
                </p:grpSp>
              </p:grpSp>
              <p:sp>
                <p:nvSpPr>
                  <p:cNvPr id="70" name="文本框 69">
                    <a:extLst>
                      <a:ext uri="{FF2B5EF4-FFF2-40B4-BE49-F238E27FC236}">
                        <a16:creationId xmlns:a16="http://schemas.microsoft.com/office/drawing/2014/main" id="{6503E83B-98CE-EA4A-CFEB-2E38F666A0CA}"/>
                      </a:ext>
                    </a:extLst>
                  </p:cNvPr>
                  <p:cNvSpPr txBox="1"/>
                  <p:nvPr/>
                </p:nvSpPr>
                <p:spPr>
                  <a:xfrm>
                    <a:off x="2827045" y="3634882"/>
                    <a:ext cx="466794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dirty="0"/>
                      <a:t>E1</a:t>
                    </a:r>
                    <a:endParaRPr lang="zh-CN" altLang="en-US" dirty="0"/>
                  </a:p>
                </p:txBody>
              </p:sp>
              <p:sp>
                <p:nvSpPr>
                  <p:cNvPr id="72" name="文本框 71">
                    <a:extLst>
                      <a:ext uri="{FF2B5EF4-FFF2-40B4-BE49-F238E27FC236}">
                        <a16:creationId xmlns:a16="http://schemas.microsoft.com/office/drawing/2014/main" id="{7DA572FF-E665-A27C-DA07-F8804D2FA039}"/>
                      </a:ext>
                    </a:extLst>
                  </p:cNvPr>
                  <p:cNvSpPr txBox="1"/>
                  <p:nvPr/>
                </p:nvSpPr>
                <p:spPr>
                  <a:xfrm>
                    <a:off x="2828139" y="5171409"/>
                    <a:ext cx="466794" cy="369332"/>
                  </a:xfrm>
                  <a:prstGeom prst="rect">
                    <a:avLst/>
                  </a:prstGeom>
                  <a:solidFill>
                    <a:srgbClr val="99CCFF"/>
                  </a:solidFill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dirty="0"/>
                      <a:t>E2</a:t>
                    </a:r>
                    <a:endParaRPr lang="zh-CN" altLang="en-US" dirty="0"/>
                  </a:p>
                </p:txBody>
              </p:sp>
              <p:sp>
                <p:nvSpPr>
                  <p:cNvPr id="73" name="文本框 72">
                    <a:extLst>
                      <a:ext uri="{FF2B5EF4-FFF2-40B4-BE49-F238E27FC236}">
                        <a16:creationId xmlns:a16="http://schemas.microsoft.com/office/drawing/2014/main" id="{BF800067-10AE-EBF8-B0FC-C5DF5D42E4A8}"/>
                      </a:ext>
                    </a:extLst>
                  </p:cNvPr>
                  <p:cNvSpPr txBox="1"/>
                  <p:nvPr/>
                </p:nvSpPr>
                <p:spPr>
                  <a:xfrm>
                    <a:off x="4500296" y="3640232"/>
                    <a:ext cx="351378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dirty="0"/>
                      <a:t>D</a:t>
                    </a:r>
                    <a:endParaRPr lang="zh-CN" altLang="en-US" dirty="0"/>
                  </a:p>
                </p:txBody>
              </p:sp>
              <p:sp>
                <p:nvSpPr>
                  <p:cNvPr id="74" name="文本框 73">
                    <a:extLst>
                      <a:ext uri="{FF2B5EF4-FFF2-40B4-BE49-F238E27FC236}">
                        <a16:creationId xmlns:a16="http://schemas.microsoft.com/office/drawing/2014/main" id="{3AA0A380-E20D-E94F-7BF1-FF2E9738E6F9}"/>
                      </a:ext>
                    </a:extLst>
                  </p:cNvPr>
                  <p:cNvSpPr txBox="1"/>
                  <p:nvPr/>
                </p:nvSpPr>
                <p:spPr>
                  <a:xfrm>
                    <a:off x="3663234" y="3634882"/>
                    <a:ext cx="37702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dirty="0"/>
                      <a:t>M</a:t>
                    </a:r>
                    <a:endParaRPr lang="zh-CN" altLang="en-US" dirty="0"/>
                  </a:p>
                </p:txBody>
              </p:sp>
            </p:grpSp>
          </p:grpSp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8FFADDAA-461F-EF9B-7079-7263EB42272B}"/>
                  </a:ext>
                </a:extLst>
              </p:cNvPr>
              <p:cNvSpPr txBox="1"/>
              <p:nvPr/>
            </p:nvSpPr>
            <p:spPr>
              <a:xfrm>
                <a:off x="3313155" y="4167158"/>
                <a:ext cx="255198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000" dirty="0">
                    <a:solidFill>
                      <a:schemeClr val="bg1">
                        <a:lumMod val="75000"/>
                      </a:schemeClr>
                    </a:solidFill>
                  </a:rPr>
                  <a:t>0</a:t>
                </a:r>
                <a:endParaRPr lang="zh-CN" altLang="en-US" sz="1000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</p:grpSp>
        <p:cxnSp>
          <p:nvCxnSpPr>
            <p:cNvPr id="15" name="直接箭头连接符 14">
              <a:extLst>
                <a:ext uri="{FF2B5EF4-FFF2-40B4-BE49-F238E27FC236}">
                  <a16:creationId xmlns:a16="http://schemas.microsoft.com/office/drawing/2014/main" id="{DCF99A21-700B-CB0A-798D-807FCFEE840A}"/>
                </a:ext>
              </a:extLst>
            </p:cNvPr>
            <p:cNvCxnSpPr/>
            <p:nvPr/>
          </p:nvCxnSpPr>
          <p:spPr bwMode="auto">
            <a:xfrm>
              <a:off x="3584729" y="3365071"/>
              <a:ext cx="318903" cy="0"/>
            </a:xfrm>
            <a:prstGeom prst="straightConnector1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</p:spPr>
        </p:cxnSp>
        <p:cxnSp>
          <p:nvCxnSpPr>
            <p:cNvPr id="21" name="直接箭头连接符 20">
              <a:extLst>
                <a:ext uri="{FF2B5EF4-FFF2-40B4-BE49-F238E27FC236}">
                  <a16:creationId xmlns:a16="http://schemas.microsoft.com/office/drawing/2014/main" id="{4F928098-DF03-6BBF-5AA1-C090346D9988}"/>
                </a:ext>
              </a:extLst>
            </p:cNvPr>
            <p:cNvCxnSpPr/>
            <p:nvPr/>
          </p:nvCxnSpPr>
          <p:spPr bwMode="auto">
            <a:xfrm>
              <a:off x="4235524" y="3365071"/>
              <a:ext cx="318903" cy="0"/>
            </a:xfrm>
            <a:prstGeom prst="straightConnector1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</p:spPr>
        </p:cxnSp>
      </p:grpSp>
      <p:sp>
        <p:nvSpPr>
          <p:cNvPr id="97" name="文本框 96">
            <a:extLst>
              <a:ext uri="{FF2B5EF4-FFF2-40B4-BE49-F238E27FC236}">
                <a16:creationId xmlns:a16="http://schemas.microsoft.com/office/drawing/2014/main" id="{A99CD842-807A-92FC-2234-31810D9EAF55}"/>
              </a:ext>
            </a:extLst>
          </p:cNvPr>
          <p:cNvSpPr txBox="1"/>
          <p:nvPr/>
        </p:nvSpPr>
        <p:spPr>
          <a:xfrm>
            <a:off x="7753941" y="5853520"/>
            <a:ext cx="3070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dirty="0"/>
              <a:t>Object shortcut replacement</a:t>
            </a:r>
          </a:p>
        </p:txBody>
      </p:sp>
    </p:spTree>
    <p:extLst>
      <p:ext uri="{BB962C8B-B14F-4D97-AF65-F5344CB8AC3E}">
        <p14:creationId xmlns:p14="http://schemas.microsoft.com/office/powerpoint/2010/main" val="17465061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039D993-BD85-354E-FEFB-B260381F3EC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C6B2C4F-975D-40AF-9203-CD9202CF4CB0}" type="slidenum">
              <a:rPr lang="en-US" smtClean="0"/>
              <a:t>4</a:t>
            </a:fld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AE834A2E-0265-7BD3-C83E-47173AB458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9363" y="177800"/>
            <a:ext cx="10479087" cy="658813"/>
          </a:xfrm>
        </p:spPr>
        <p:txBody>
          <a:bodyPr/>
          <a:lstStyle/>
          <a:p>
            <a:r>
              <a:rPr lang="en-US" altLang="zh-CN" sz="3200" dirty="0"/>
              <a:t>Control Shortcut——Segment Finetuning</a:t>
            </a:r>
            <a:endParaRPr lang="zh-CN" altLang="en-US" sz="32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98865BF-C9C7-4D6C-22B9-01D6A40BBC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2784" y="1347788"/>
            <a:ext cx="10479616" cy="5095875"/>
          </a:xfrm>
        </p:spPr>
        <p:txBody>
          <a:bodyPr/>
          <a:lstStyle/>
          <a:p>
            <a:r>
              <a:rPr lang="en-US" altLang="zh-CN" dirty="0"/>
              <a:t>Learnable Variant w/o CFG</a:t>
            </a:r>
          </a:p>
          <a:p>
            <a:pPr lvl="1"/>
            <a:endParaRPr lang="en-US" altLang="zh-CN" dirty="0"/>
          </a:p>
        </p:txBody>
      </p:sp>
      <p:grpSp>
        <p:nvGrpSpPr>
          <p:cNvPr id="65" name="组合 64">
            <a:extLst>
              <a:ext uri="{FF2B5EF4-FFF2-40B4-BE49-F238E27FC236}">
                <a16:creationId xmlns:a16="http://schemas.microsoft.com/office/drawing/2014/main" id="{3FAD737D-D713-1505-EE59-E79556D0E76C}"/>
              </a:ext>
            </a:extLst>
          </p:cNvPr>
          <p:cNvGrpSpPr/>
          <p:nvPr/>
        </p:nvGrpSpPr>
        <p:grpSpPr>
          <a:xfrm>
            <a:off x="1289667" y="2090045"/>
            <a:ext cx="3919004" cy="3611360"/>
            <a:chOff x="1339850" y="2374464"/>
            <a:chExt cx="3919004" cy="3611360"/>
          </a:xfrm>
        </p:grpSpPr>
        <p:grpSp>
          <p:nvGrpSpPr>
            <p:cNvPr id="31" name="组合 30">
              <a:extLst>
                <a:ext uri="{FF2B5EF4-FFF2-40B4-BE49-F238E27FC236}">
                  <a16:creationId xmlns:a16="http://schemas.microsoft.com/office/drawing/2014/main" id="{7C503EB9-0579-3EF7-F72C-5AA11B9FAFA7}"/>
                </a:ext>
              </a:extLst>
            </p:cNvPr>
            <p:cNvGrpSpPr/>
            <p:nvPr/>
          </p:nvGrpSpPr>
          <p:grpSpPr>
            <a:xfrm>
              <a:off x="1339850" y="2374464"/>
              <a:ext cx="3919004" cy="3611360"/>
              <a:chOff x="1102783" y="2841824"/>
              <a:chExt cx="3919004" cy="3611360"/>
            </a:xfrm>
          </p:grpSpPr>
          <p:grpSp>
            <p:nvGrpSpPr>
              <p:cNvPr id="32" name="组合 31">
                <a:extLst>
                  <a:ext uri="{FF2B5EF4-FFF2-40B4-BE49-F238E27FC236}">
                    <a16:creationId xmlns:a16="http://schemas.microsoft.com/office/drawing/2014/main" id="{6002FC15-5EF9-9794-AC5F-038A18F70A4B}"/>
                  </a:ext>
                </a:extLst>
              </p:cNvPr>
              <p:cNvGrpSpPr/>
              <p:nvPr/>
            </p:nvGrpSpPr>
            <p:grpSpPr>
              <a:xfrm>
                <a:off x="1102783" y="2841824"/>
                <a:ext cx="3919004" cy="3611360"/>
                <a:chOff x="1102783" y="2841824"/>
                <a:chExt cx="3919004" cy="3611360"/>
              </a:xfrm>
            </p:grpSpPr>
            <p:sp>
              <p:nvSpPr>
                <p:cNvPr id="34" name="文本框 33">
                  <a:extLst>
                    <a:ext uri="{FF2B5EF4-FFF2-40B4-BE49-F238E27FC236}">
                      <a16:creationId xmlns:a16="http://schemas.microsoft.com/office/drawing/2014/main" id="{D2A0AAD8-11D7-0F84-E607-7610F355F20D}"/>
                    </a:ext>
                  </a:extLst>
                </p:cNvPr>
                <p:cNvSpPr txBox="1"/>
                <p:nvPr/>
              </p:nvSpPr>
              <p:spPr>
                <a:xfrm>
                  <a:off x="3307975" y="4468964"/>
                  <a:ext cx="255198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000" dirty="0">
                      <a:solidFill>
                        <a:srgbClr val="FF0000"/>
                      </a:solidFill>
                    </a:rPr>
                    <a:t>1</a:t>
                  </a:r>
                  <a:endParaRPr lang="zh-CN" altLang="en-US" sz="1000" dirty="0">
                    <a:solidFill>
                      <a:srgbClr val="FF0000"/>
                    </a:solidFill>
                  </a:endParaRPr>
                </a:p>
              </p:txBody>
            </p:sp>
            <p:grpSp>
              <p:nvGrpSpPr>
                <p:cNvPr id="35" name="组合 34">
                  <a:extLst>
                    <a:ext uri="{FF2B5EF4-FFF2-40B4-BE49-F238E27FC236}">
                      <a16:creationId xmlns:a16="http://schemas.microsoft.com/office/drawing/2014/main" id="{24365778-9631-E24D-7608-C83FFFF75241}"/>
                    </a:ext>
                  </a:extLst>
                </p:cNvPr>
                <p:cNvGrpSpPr/>
                <p:nvPr/>
              </p:nvGrpSpPr>
              <p:grpSpPr>
                <a:xfrm>
                  <a:off x="1102783" y="2841824"/>
                  <a:ext cx="3919004" cy="3611360"/>
                  <a:chOff x="1102783" y="2841824"/>
                  <a:chExt cx="3919004" cy="3611360"/>
                </a:xfrm>
              </p:grpSpPr>
              <p:grpSp>
                <p:nvGrpSpPr>
                  <p:cNvPr id="36" name="组合 35">
                    <a:extLst>
                      <a:ext uri="{FF2B5EF4-FFF2-40B4-BE49-F238E27FC236}">
                        <a16:creationId xmlns:a16="http://schemas.microsoft.com/office/drawing/2014/main" id="{E56A1B2B-846B-8D70-9445-22E7CD9D8302}"/>
                      </a:ext>
                    </a:extLst>
                  </p:cNvPr>
                  <p:cNvGrpSpPr/>
                  <p:nvPr/>
                </p:nvGrpSpPr>
                <p:grpSpPr>
                  <a:xfrm>
                    <a:off x="1102783" y="2841824"/>
                    <a:ext cx="3919004" cy="3611360"/>
                    <a:chOff x="1102783" y="2841824"/>
                    <a:chExt cx="3919004" cy="3611360"/>
                  </a:xfrm>
                </p:grpSpPr>
                <p:grpSp>
                  <p:nvGrpSpPr>
                    <p:cNvPr id="41" name="组合 40">
                      <a:extLst>
                        <a:ext uri="{FF2B5EF4-FFF2-40B4-BE49-F238E27FC236}">
                          <a16:creationId xmlns:a16="http://schemas.microsoft.com/office/drawing/2014/main" id="{994A8D93-5F8B-B16D-0381-EBA8AFF6B8B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643235" y="3267494"/>
                      <a:ext cx="2378552" cy="2643993"/>
                      <a:chOff x="2643235" y="3267494"/>
                      <a:chExt cx="2378552" cy="2643993"/>
                    </a:xfrm>
                  </p:grpSpPr>
                  <p:grpSp>
                    <p:nvGrpSpPr>
                      <p:cNvPr id="54" name="组合 53">
                        <a:extLst>
                          <a:ext uri="{FF2B5EF4-FFF2-40B4-BE49-F238E27FC236}">
                            <a16:creationId xmlns:a16="http://schemas.microsoft.com/office/drawing/2014/main" id="{C7B578F1-727F-483C-B401-6F509FF6ADC2}"/>
                          </a:ext>
                        </a:extLst>
                      </p:cNvPr>
                      <p:cNvGrpSpPr/>
                      <p:nvPr/>
                    </p:nvGrpSpPr>
                    <p:grpSpPr>
                      <a:xfrm rot="16200000">
                        <a:off x="2510514" y="3400215"/>
                        <a:ext cx="2643993" cy="2378552"/>
                        <a:chOff x="1806087" y="3095413"/>
                        <a:chExt cx="2643993" cy="2378552"/>
                      </a:xfrm>
                    </p:grpSpPr>
                    <p:sp>
                      <p:nvSpPr>
                        <p:cNvPr id="57" name="梯形 56">
                          <a:extLst>
                            <a:ext uri="{FF2B5EF4-FFF2-40B4-BE49-F238E27FC236}">
                              <a16:creationId xmlns:a16="http://schemas.microsoft.com/office/drawing/2014/main" id="{2D83C6A8-6277-5C7B-962C-436DCAD173CD}"/>
                            </a:ext>
                          </a:extLst>
                        </p:cNvPr>
                        <p:cNvSpPr/>
                        <p:nvPr/>
                      </p:nvSpPr>
                      <p:spPr bwMode="auto">
                        <a:xfrm>
                          <a:off x="3339253" y="4769538"/>
                          <a:ext cx="1110827" cy="704427"/>
                        </a:xfrm>
                        <a:prstGeom prst="trapezoid">
                          <a:avLst/>
                        </a:prstGeom>
                        <a:solidFill>
                          <a:srgbClr val="FF7C80"/>
                        </a:solidFill>
                        <a:ln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>
                      </p:spPr>
                      <p:txBody>
                        <a:bodyPr vert="horz" wrap="none" lIns="91440" tIns="45720" rIns="91440" bIns="45720" numCol="1" rtlCol="0" anchor="ctr" anchorCtr="0" compatLnSpc="1"/>
                        <a:lstStyle/>
                        <a:p>
                          <a:pPr marL="342900" marR="0" indent="-342900" algn="ctr" defTabSz="914400" rtl="0" eaLnBrk="1" fontAlgn="base" latinLnBrk="0" hangingPunct="1">
                            <a:lnSpc>
                              <a:spcPct val="8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bg2"/>
                            </a:buClr>
                            <a:buSzPct val="75000"/>
                            <a:buFont typeface="Wingdings" panose="05000000000000000000" pitchFamily="2" charset="2"/>
                            <a:buChar char="n"/>
                          </a:pPr>
                          <a:endParaRPr kumimoji="0" lang="zh-CN" altLang="en-US" sz="18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sym typeface="Symbol" panose="05050102010706020507" pitchFamily="18" charset="2"/>
                          </a:endParaRPr>
                        </a:p>
                      </p:txBody>
                    </p:sp>
                    <p:sp>
                      <p:nvSpPr>
                        <p:cNvPr id="58" name="梯形 57">
                          <a:extLst>
                            <a:ext uri="{FF2B5EF4-FFF2-40B4-BE49-F238E27FC236}">
                              <a16:creationId xmlns:a16="http://schemas.microsoft.com/office/drawing/2014/main" id="{4A35CCB3-14C2-6BFD-09D3-3A199B04E5A9}"/>
                            </a:ext>
                          </a:extLst>
                        </p:cNvPr>
                        <p:cNvSpPr/>
                        <p:nvPr/>
                      </p:nvSpPr>
                      <p:spPr bwMode="auto">
                        <a:xfrm rot="10800000">
                          <a:off x="3339253" y="3095413"/>
                          <a:ext cx="1110827" cy="704427"/>
                        </a:xfrm>
                        <a:prstGeom prst="trapezoid">
                          <a:avLst/>
                        </a:prstGeom>
                        <a:solidFill>
                          <a:srgbClr val="99CCFF"/>
                        </a:solidFill>
                        <a:ln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>
                      </p:spPr>
                      <p:txBody>
                        <a:bodyPr vert="horz" wrap="none" lIns="91440" tIns="45720" rIns="91440" bIns="45720" numCol="1" rtlCol="0" anchor="ctr" anchorCtr="0" compatLnSpc="1"/>
                        <a:lstStyle/>
                        <a:p>
                          <a:pPr marL="342900" marR="0" indent="-342900" algn="ctr" defTabSz="914400" rtl="0" eaLnBrk="1" fontAlgn="base" latinLnBrk="0" hangingPunct="1">
                            <a:lnSpc>
                              <a:spcPct val="8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bg2"/>
                            </a:buClr>
                            <a:buSzPct val="75000"/>
                            <a:buFont typeface="Wingdings" panose="05000000000000000000" pitchFamily="2" charset="2"/>
                            <a:buChar char="n"/>
                          </a:pPr>
                          <a:endParaRPr kumimoji="0" lang="zh-CN" altLang="en-US" sz="18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sym typeface="Symbol" panose="05050102010706020507" pitchFamily="18" charset="2"/>
                          </a:endParaRPr>
                        </a:p>
                      </p:txBody>
                    </p:sp>
                    <p:sp>
                      <p:nvSpPr>
                        <p:cNvPr id="59" name="梯形 58">
                          <a:extLst>
                            <a:ext uri="{FF2B5EF4-FFF2-40B4-BE49-F238E27FC236}">
                              <a16:creationId xmlns:a16="http://schemas.microsoft.com/office/drawing/2014/main" id="{D86D059E-0A1A-FEB8-C199-0572492C71B7}"/>
                            </a:ext>
                          </a:extLst>
                        </p:cNvPr>
                        <p:cNvSpPr/>
                        <p:nvPr/>
                      </p:nvSpPr>
                      <p:spPr bwMode="auto">
                        <a:xfrm rot="10800000">
                          <a:off x="1806087" y="3095414"/>
                          <a:ext cx="1110827" cy="704427"/>
                        </a:xfrm>
                        <a:prstGeom prst="trapezoid">
                          <a:avLst/>
                        </a:prstGeom>
                        <a:solidFill>
                          <a:srgbClr val="99CCFF"/>
                        </a:solidFill>
                        <a:ln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>
                      </p:spPr>
                      <p:txBody>
                        <a:bodyPr vert="horz" wrap="none" lIns="91440" tIns="45720" rIns="91440" bIns="45720" numCol="1" rtlCol="0" anchor="ctr" anchorCtr="0" compatLnSpc="1"/>
                        <a:lstStyle/>
                        <a:p>
                          <a:pPr marL="342900" marR="0" indent="-342900" algn="ctr" defTabSz="914400" rtl="0" eaLnBrk="1" fontAlgn="base" latinLnBrk="0" hangingPunct="1">
                            <a:lnSpc>
                              <a:spcPct val="8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bg2"/>
                            </a:buClr>
                            <a:buSzPct val="75000"/>
                            <a:buFont typeface="Wingdings" panose="05000000000000000000" pitchFamily="2" charset="2"/>
                            <a:buChar char="n"/>
                          </a:pPr>
                          <a:endParaRPr kumimoji="0" lang="zh-CN" altLang="en-US" sz="18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sym typeface="Symbol" panose="05050102010706020507" pitchFamily="18" charset="2"/>
                          </a:endParaRPr>
                        </a:p>
                      </p:txBody>
                    </p:sp>
                    <p:sp>
                      <p:nvSpPr>
                        <p:cNvPr id="60" name="矩形 59">
                          <a:extLst>
                            <a:ext uri="{FF2B5EF4-FFF2-40B4-BE49-F238E27FC236}">
                              <a16:creationId xmlns:a16="http://schemas.microsoft.com/office/drawing/2014/main" id="{3D5DF609-2B35-9487-4420-CABA1215F09A}"/>
                            </a:ext>
                          </a:extLst>
                        </p:cNvPr>
                        <p:cNvSpPr/>
                        <p:nvPr/>
                      </p:nvSpPr>
                      <p:spPr bwMode="auto">
                        <a:xfrm>
                          <a:off x="3508586" y="4118743"/>
                          <a:ext cx="772160" cy="331893"/>
                        </a:xfrm>
                        <a:prstGeom prst="rect">
                          <a:avLst/>
                        </a:prstGeom>
                        <a:solidFill>
                          <a:srgbClr val="99CCFF"/>
                        </a:solidFill>
                        <a:ln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>
                      </p:spPr>
                      <p:txBody>
                        <a:bodyPr vert="horz" wrap="none" lIns="91440" tIns="45720" rIns="91440" bIns="45720" numCol="1" rtlCol="0" anchor="ctr" anchorCtr="0" compatLnSpc="1"/>
                        <a:lstStyle/>
                        <a:p>
                          <a:pPr marL="342900" marR="0" indent="-342900" algn="ctr" defTabSz="914400" rtl="0" eaLnBrk="1" fontAlgn="base" latinLnBrk="0" hangingPunct="1">
                            <a:lnSpc>
                              <a:spcPct val="8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bg2"/>
                            </a:buClr>
                            <a:buSzPct val="75000"/>
                            <a:buFont typeface="Wingdings" panose="05000000000000000000" pitchFamily="2" charset="2"/>
                            <a:buChar char="n"/>
                          </a:pPr>
                          <a:endParaRPr kumimoji="0" lang="zh-CN" altLang="en-US" sz="18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sym typeface="Symbol" panose="05050102010706020507" pitchFamily="18" charset="2"/>
                          </a:endParaRPr>
                        </a:p>
                      </p:txBody>
                    </p:sp>
                  </p:grpSp>
                  <p:cxnSp>
                    <p:nvCxnSpPr>
                      <p:cNvPr id="55" name="直接箭头连接符 54">
                        <a:extLst>
                          <a:ext uri="{FF2B5EF4-FFF2-40B4-BE49-F238E27FC236}">
                            <a16:creationId xmlns:a16="http://schemas.microsoft.com/office/drawing/2014/main" id="{7108CEFB-4189-E07C-5DE1-617DDF481170}"/>
                          </a:ext>
                        </a:extLst>
                      </p:cNvPr>
                      <p:cNvCxnSpPr>
                        <a:cxnSpLocks/>
                        <a:stCxn id="58" idx="3"/>
                        <a:endCxn id="57" idx="1"/>
                      </p:cNvCxnSpPr>
                      <p:nvPr/>
                    </p:nvCxnSpPr>
                    <p:spPr bwMode="auto">
                      <a:xfrm>
                        <a:off x="2995448" y="4290269"/>
                        <a:ext cx="1674126" cy="0"/>
                      </a:xfrm>
                      <a:prstGeom prst="straightConnector1">
                        <a:avLst/>
                      </a:prstGeom>
                      <a:noFill/>
                      <a:ln w="9525" cap="flat" cmpd="sng" algn="ctr">
                        <a:solidFill>
                          <a:schemeClr val="bg1">
                            <a:lumMod val="75000"/>
                          </a:schemeClr>
                        </a:solidFill>
                        <a:prstDash val="sysDot"/>
                        <a:round/>
                        <a:headEnd type="none" w="med" len="med"/>
                        <a:tailEnd type="triangle"/>
                      </a:ln>
                    </p:spPr>
                  </p:cxnSp>
                  <p:cxnSp>
                    <p:nvCxnSpPr>
                      <p:cNvPr id="56" name="连接符: 肘形 55">
                        <a:extLst>
                          <a:ext uri="{FF2B5EF4-FFF2-40B4-BE49-F238E27FC236}">
                            <a16:creationId xmlns:a16="http://schemas.microsoft.com/office/drawing/2014/main" id="{5A8F65EC-97F9-7A6C-1A0A-1B83C765E568}"/>
                          </a:ext>
                        </a:extLst>
                      </p:cNvPr>
                      <p:cNvCxnSpPr>
                        <a:stCxn id="59" idx="1"/>
                        <a:endCxn id="57" idx="1"/>
                      </p:cNvCxnSpPr>
                      <p:nvPr/>
                    </p:nvCxnSpPr>
                    <p:spPr bwMode="auto">
                      <a:xfrm rot="5400000" flipH="1" flipV="1">
                        <a:off x="3533289" y="3752430"/>
                        <a:ext cx="598445" cy="1674125"/>
                      </a:xfrm>
                      <a:prstGeom prst="bentConnector3">
                        <a:avLst/>
                      </a:prstGeom>
                      <a:noFill/>
                      <a:ln w="9525" cap="flat" cmpd="sng" algn="ctr">
                        <a:solidFill>
                          <a:srgbClr val="FF0000"/>
                        </a:solidFill>
                        <a:prstDash val="solid"/>
                        <a:round/>
                        <a:headEnd type="none" w="med" len="med"/>
                        <a:tailEnd type="triangle"/>
                      </a:ln>
                    </p:spPr>
                  </p:cxnSp>
                </p:grpSp>
                <p:grpSp>
                  <p:nvGrpSpPr>
                    <p:cNvPr id="42" name="组合 41">
                      <a:extLst>
                        <a:ext uri="{FF2B5EF4-FFF2-40B4-BE49-F238E27FC236}">
                          <a16:creationId xmlns:a16="http://schemas.microsoft.com/office/drawing/2014/main" id="{55CFDC02-B4AD-DE0F-7D33-806ED589244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102783" y="3822909"/>
                      <a:ext cx="1540453" cy="1533166"/>
                      <a:chOff x="1102783" y="3822909"/>
                      <a:chExt cx="1540453" cy="1533166"/>
                    </a:xfrm>
                  </p:grpSpPr>
                  <p:sp>
                    <p:nvSpPr>
                      <p:cNvPr id="51" name="文本框 50">
                        <a:extLst>
                          <a:ext uri="{FF2B5EF4-FFF2-40B4-BE49-F238E27FC236}">
                            <a16:creationId xmlns:a16="http://schemas.microsoft.com/office/drawing/2014/main" id="{F38019F1-6FC0-4559-3EE4-98BA86AF6ACA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102783" y="4290269"/>
                        <a:ext cx="777777" cy="577081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 algn="ctr"/>
                        <a:r>
                          <a:rPr lang="en-US" altLang="zh-CN" sz="1050" dirty="0"/>
                          <a:t>Noise</a:t>
                        </a:r>
                      </a:p>
                      <a:p>
                        <a:pPr algn="ctr"/>
                        <a:r>
                          <a:rPr lang="en-US" altLang="zh-CN" sz="1050" dirty="0"/>
                          <a:t>+</a:t>
                        </a:r>
                      </a:p>
                      <a:p>
                        <a:pPr algn="ctr"/>
                        <a:r>
                          <a:rPr lang="en-US" altLang="zh-CN" sz="1050" dirty="0" err="1"/>
                          <a:t>Img_cond</a:t>
                        </a:r>
                        <a:endParaRPr lang="zh-CN" altLang="en-US" sz="1050" dirty="0"/>
                      </a:p>
                    </p:txBody>
                  </p:sp>
                  <p:cxnSp>
                    <p:nvCxnSpPr>
                      <p:cNvPr id="52" name="连接符: 肘形 51">
                        <a:extLst>
                          <a:ext uri="{FF2B5EF4-FFF2-40B4-BE49-F238E27FC236}">
                            <a16:creationId xmlns:a16="http://schemas.microsoft.com/office/drawing/2014/main" id="{FB762002-62DB-3723-9C75-DD584CA8291E}"/>
                          </a:ext>
                        </a:extLst>
                      </p:cNvPr>
                      <p:cNvCxnSpPr>
                        <a:stCxn id="51" idx="3"/>
                        <a:endCxn id="59" idx="2"/>
                      </p:cNvCxnSpPr>
                      <p:nvPr/>
                    </p:nvCxnSpPr>
                    <p:spPr bwMode="auto">
                      <a:xfrm>
                        <a:off x="1880560" y="4578810"/>
                        <a:ext cx="762676" cy="777265"/>
                      </a:xfrm>
                      <a:prstGeom prst="bentConnector3">
                        <a:avLst/>
                      </a:prstGeom>
                      <a:noFill/>
                      <a:ln w="952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triangle"/>
                      </a:ln>
                    </p:spPr>
                  </p:cxnSp>
                  <p:cxnSp>
                    <p:nvCxnSpPr>
                      <p:cNvPr id="53" name="连接符: 肘形 52">
                        <a:extLst>
                          <a:ext uri="{FF2B5EF4-FFF2-40B4-BE49-F238E27FC236}">
                            <a16:creationId xmlns:a16="http://schemas.microsoft.com/office/drawing/2014/main" id="{1C657740-E364-9B9D-6471-3A0620251BE6}"/>
                          </a:ext>
                        </a:extLst>
                      </p:cNvPr>
                      <p:cNvCxnSpPr>
                        <a:stCxn id="51" idx="3"/>
                        <a:endCxn id="58" idx="2"/>
                      </p:cNvCxnSpPr>
                      <p:nvPr/>
                    </p:nvCxnSpPr>
                    <p:spPr bwMode="auto">
                      <a:xfrm flipV="1">
                        <a:off x="1880560" y="3822909"/>
                        <a:ext cx="762675" cy="755901"/>
                      </a:xfrm>
                      <a:prstGeom prst="bentConnector3">
                        <a:avLst/>
                      </a:prstGeom>
                      <a:noFill/>
                      <a:ln w="952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triangle"/>
                      </a:ln>
                    </p:spPr>
                  </p:cxnSp>
                </p:grpSp>
                <p:grpSp>
                  <p:nvGrpSpPr>
                    <p:cNvPr id="43" name="组合 42">
                      <a:extLst>
                        <a:ext uri="{FF2B5EF4-FFF2-40B4-BE49-F238E27FC236}">
                          <a16:creationId xmlns:a16="http://schemas.microsoft.com/office/drawing/2014/main" id="{1AF81DBD-8BD6-89C8-C3F7-F3F1CAECD8E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671732" y="2841824"/>
                      <a:ext cx="2997842" cy="595005"/>
                      <a:chOff x="1671732" y="2841824"/>
                      <a:chExt cx="2997842" cy="595005"/>
                    </a:xfrm>
                  </p:grpSpPr>
                  <p:sp>
                    <p:nvSpPr>
                      <p:cNvPr id="47" name="文本框 46">
                        <a:extLst>
                          <a:ext uri="{FF2B5EF4-FFF2-40B4-BE49-F238E27FC236}">
                            <a16:creationId xmlns:a16="http://schemas.microsoft.com/office/drawing/2014/main" id="{DF10A2E1-C14E-D51C-D31F-40E1304A999F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671732" y="2841824"/>
                        <a:ext cx="854721" cy="246221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altLang="zh-CN" sz="1000" u="sng" dirty="0"/>
                          <a:t>“instruction”</a:t>
                        </a:r>
                        <a:endParaRPr lang="zh-CN" altLang="en-US" sz="1000" u="sng" dirty="0"/>
                      </a:p>
                    </p:txBody>
                  </p:sp>
                  <p:cxnSp>
                    <p:nvCxnSpPr>
                      <p:cNvPr id="48" name="连接符: 肘形 47">
                        <a:extLst>
                          <a:ext uri="{FF2B5EF4-FFF2-40B4-BE49-F238E27FC236}">
                            <a16:creationId xmlns:a16="http://schemas.microsoft.com/office/drawing/2014/main" id="{5C156080-AB21-BC0A-00E2-5D142F0EEEEA}"/>
                          </a:ext>
                        </a:extLst>
                      </p:cNvPr>
                      <p:cNvCxnSpPr>
                        <a:cxnSpLocks/>
                        <a:endCxn id="57" idx="3"/>
                      </p:cNvCxnSpPr>
                      <p:nvPr/>
                    </p:nvCxnSpPr>
                    <p:spPr bwMode="auto">
                      <a:xfrm>
                        <a:off x="2526453" y="2964935"/>
                        <a:ext cx="2143121" cy="390613"/>
                      </a:xfrm>
                      <a:prstGeom prst="bentConnector2">
                        <a:avLst/>
                      </a:prstGeom>
                      <a:noFill/>
                      <a:ln w="952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triangle"/>
                      </a:ln>
                    </p:spPr>
                  </p:cxnSp>
                  <p:cxnSp>
                    <p:nvCxnSpPr>
                      <p:cNvPr id="49" name="连接符: 肘形 48">
                        <a:extLst>
                          <a:ext uri="{FF2B5EF4-FFF2-40B4-BE49-F238E27FC236}">
                            <a16:creationId xmlns:a16="http://schemas.microsoft.com/office/drawing/2014/main" id="{ECC82CC5-7AC5-9F4F-035A-B81AE024333E}"/>
                          </a:ext>
                        </a:extLst>
                      </p:cNvPr>
                      <p:cNvCxnSpPr>
                        <a:cxnSpLocks/>
                        <a:stCxn id="47" idx="3"/>
                        <a:endCxn id="58" idx="1"/>
                      </p:cNvCxnSpPr>
                      <p:nvPr/>
                    </p:nvCxnSpPr>
                    <p:spPr bwMode="auto">
                      <a:xfrm>
                        <a:off x="2526453" y="2964935"/>
                        <a:ext cx="468995" cy="390613"/>
                      </a:xfrm>
                      <a:prstGeom prst="bentConnector2">
                        <a:avLst/>
                      </a:prstGeom>
                      <a:noFill/>
                      <a:ln w="952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triangle"/>
                      </a:ln>
                    </p:spPr>
                  </p:cxnSp>
                  <p:cxnSp>
                    <p:nvCxnSpPr>
                      <p:cNvPr id="50" name="连接符: 肘形 49">
                        <a:extLst>
                          <a:ext uri="{FF2B5EF4-FFF2-40B4-BE49-F238E27FC236}">
                            <a16:creationId xmlns:a16="http://schemas.microsoft.com/office/drawing/2014/main" id="{DD414042-6AF8-2201-0AC9-7BCA1916973B}"/>
                          </a:ext>
                        </a:extLst>
                      </p:cNvPr>
                      <p:cNvCxnSpPr>
                        <a:cxnSpLocks/>
                        <a:stCxn id="47" idx="3"/>
                        <a:endCxn id="60" idx="3"/>
                      </p:cNvCxnSpPr>
                      <p:nvPr/>
                    </p:nvCxnSpPr>
                    <p:spPr bwMode="auto">
                      <a:xfrm>
                        <a:off x="2526453" y="2964935"/>
                        <a:ext cx="1306059" cy="471894"/>
                      </a:xfrm>
                      <a:prstGeom prst="bentConnector2">
                        <a:avLst/>
                      </a:prstGeom>
                      <a:noFill/>
                      <a:ln w="952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triangle"/>
                      </a:ln>
                    </p:spPr>
                  </p:cxnSp>
                </p:grpSp>
                <p:grpSp>
                  <p:nvGrpSpPr>
                    <p:cNvPr id="44" name="组合 43">
                      <a:extLst>
                        <a:ext uri="{FF2B5EF4-FFF2-40B4-BE49-F238E27FC236}">
                          <a16:creationId xmlns:a16="http://schemas.microsoft.com/office/drawing/2014/main" id="{C50B897A-27CF-EC16-3BE0-461AFF88443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706879" y="5823435"/>
                      <a:ext cx="1288570" cy="629749"/>
                      <a:chOff x="1706879" y="5823435"/>
                      <a:chExt cx="1288570" cy="629749"/>
                    </a:xfrm>
                  </p:grpSpPr>
                  <p:sp>
                    <p:nvSpPr>
                      <p:cNvPr id="45" name="文本框 44">
                        <a:extLst>
                          <a:ext uri="{FF2B5EF4-FFF2-40B4-BE49-F238E27FC236}">
                            <a16:creationId xmlns:a16="http://schemas.microsoft.com/office/drawing/2014/main" id="{154A81A6-91A0-8DAE-CE5B-FCE7609DFA0F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706879" y="6206963"/>
                        <a:ext cx="611065" cy="246221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altLang="zh-CN" sz="1000" u="sng" dirty="0">
                            <a:solidFill>
                              <a:srgbClr val="FF0000"/>
                            </a:solidFill>
                          </a:rPr>
                          <a:t>“object”</a:t>
                        </a:r>
                        <a:endParaRPr lang="zh-CN" altLang="en-US" sz="1000" u="sng" dirty="0">
                          <a:solidFill>
                            <a:srgbClr val="FF0000"/>
                          </a:solidFill>
                        </a:endParaRPr>
                      </a:p>
                    </p:txBody>
                  </p:sp>
                  <p:cxnSp>
                    <p:nvCxnSpPr>
                      <p:cNvPr id="46" name="连接符: 肘形 45">
                        <a:extLst>
                          <a:ext uri="{FF2B5EF4-FFF2-40B4-BE49-F238E27FC236}">
                            <a16:creationId xmlns:a16="http://schemas.microsoft.com/office/drawing/2014/main" id="{AF5B8EC0-A345-4150-3F58-99EEB88A2FE1}"/>
                          </a:ext>
                        </a:extLst>
                      </p:cNvPr>
                      <p:cNvCxnSpPr>
                        <a:stCxn id="45" idx="3"/>
                        <a:endCxn id="59" idx="3"/>
                      </p:cNvCxnSpPr>
                      <p:nvPr/>
                    </p:nvCxnSpPr>
                    <p:spPr bwMode="auto">
                      <a:xfrm flipV="1">
                        <a:off x="2317944" y="5823435"/>
                        <a:ext cx="677505" cy="506639"/>
                      </a:xfrm>
                      <a:prstGeom prst="bentConnector2">
                        <a:avLst/>
                      </a:prstGeom>
                      <a:noFill/>
                      <a:ln w="952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triangle"/>
                      </a:ln>
                    </p:spPr>
                  </p:cxnSp>
                </p:grpSp>
              </p:grpSp>
              <p:sp>
                <p:nvSpPr>
                  <p:cNvPr id="37" name="文本框 36">
                    <a:extLst>
                      <a:ext uri="{FF2B5EF4-FFF2-40B4-BE49-F238E27FC236}">
                        <a16:creationId xmlns:a16="http://schemas.microsoft.com/office/drawing/2014/main" id="{28C24ADB-CB16-7BA6-9756-05C8DB20CB5E}"/>
                      </a:ext>
                    </a:extLst>
                  </p:cNvPr>
                  <p:cNvSpPr txBox="1"/>
                  <p:nvPr/>
                </p:nvSpPr>
                <p:spPr>
                  <a:xfrm>
                    <a:off x="2827045" y="3634882"/>
                    <a:ext cx="466794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dirty="0"/>
                      <a:t>E1</a:t>
                    </a:r>
                    <a:endParaRPr lang="zh-CN" altLang="en-US" dirty="0"/>
                  </a:p>
                </p:txBody>
              </p:sp>
              <p:sp>
                <p:nvSpPr>
                  <p:cNvPr id="38" name="文本框 37">
                    <a:extLst>
                      <a:ext uri="{FF2B5EF4-FFF2-40B4-BE49-F238E27FC236}">
                        <a16:creationId xmlns:a16="http://schemas.microsoft.com/office/drawing/2014/main" id="{77F77885-D152-C235-D94C-1A7CFAB7F248}"/>
                      </a:ext>
                    </a:extLst>
                  </p:cNvPr>
                  <p:cNvSpPr txBox="1"/>
                  <p:nvPr/>
                </p:nvSpPr>
                <p:spPr>
                  <a:xfrm>
                    <a:off x="2828139" y="5171409"/>
                    <a:ext cx="466794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dirty="0"/>
                      <a:t>E2</a:t>
                    </a:r>
                    <a:endParaRPr lang="zh-CN" altLang="en-US" dirty="0"/>
                  </a:p>
                </p:txBody>
              </p:sp>
              <p:sp>
                <p:nvSpPr>
                  <p:cNvPr id="39" name="文本框 38">
                    <a:extLst>
                      <a:ext uri="{FF2B5EF4-FFF2-40B4-BE49-F238E27FC236}">
                        <a16:creationId xmlns:a16="http://schemas.microsoft.com/office/drawing/2014/main" id="{9F1E6363-2E3E-7215-A4FC-2DEC564CD409}"/>
                      </a:ext>
                    </a:extLst>
                  </p:cNvPr>
                  <p:cNvSpPr txBox="1"/>
                  <p:nvPr/>
                </p:nvSpPr>
                <p:spPr>
                  <a:xfrm>
                    <a:off x="4500296" y="3640232"/>
                    <a:ext cx="351378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dirty="0"/>
                      <a:t>D</a:t>
                    </a:r>
                    <a:endParaRPr lang="zh-CN" altLang="en-US" dirty="0"/>
                  </a:p>
                </p:txBody>
              </p:sp>
              <p:sp>
                <p:nvSpPr>
                  <p:cNvPr id="40" name="文本框 39">
                    <a:extLst>
                      <a:ext uri="{FF2B5EF4-FFF2-40B4-BE49-F238E27FC236}">
                        <a16:creationId xmlns:a16="http://schemas.microsoft.com/office/drawing/2014/main" id="{9CC35CB1-0E58-D1E6-F4CC-53E39362E3A2}"/>
                      </a:ext>
                    </a:extLst>
                  </p:cNvPr>
                  <p:cNvSpPr txBox="1"/>
                  <p:nvPr/>
                </p:nvSpPr>
                <p:spPr>
                  <a:xfrm>
                    <a:off x="3663234" y="3634882"/>
                    <a:ext cx="37702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dirty="0"/>
                      <a:t>M</a:t>
                    </a:r>
                    <a:endParaRPr lang="zh-CN" altLang="en-US" dirty="0"/>
                  </a:p>
                </p:txBody>
              </p:sp>
            </p:grpSp>
          </p:grpSp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798EB775-9223-65DC-59C4-8251E4E773FA}"/>
                  </a:ext>
                </a:extLst>
              </p:cNvPr>
              <p:cNvSpPr txBox="1"/>
              <p:nvPr/>
            </p:nvSpPr>
            <p:spPr>
              <a:xfrm>
                <a:off x="3313155" y="4167158"/>
                <a:ext cx="255198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000" dirty="0">
                    <a:solidFill>
                      <a:schemeClr val="bg1">
                        <a:lumMod val="75000"/>
                      </a:schemeClr>
                    </a:solidFill>
                  </a:rPr>
                  <a:t>0</a:t>
                </a:r>
                <a:endParaRPr lang="zh-CN" altLang="en-US" sz="1000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</p:grpSp>
        <p:cxnSp>
          <p:nvCxnSpPr>
            <p:cNvPr id="63" name="直接箭头连接符 62">
              <a:extLst>
                <a:ext uri="{FF2B5EF4-FFF2-40B4-BE49-F238E27FC236}">
                  <a16:creationId xmlns:a16="http://schemas.microsoft.com/office/drawing/2014/main" id="{FF365E7D-AA34-C91A-0E10-7BB406F17528}"/>
                </a:ext>
              </a:extLst>
            </p:cNvPr>
            <p:cNvCxnSpPr/>
            <p:nvPr/>
          </p:nvCxnSpPr>
          <p:spPr bwMode="auto">
            <a:xfrm>
              <a:off x="3584729" y="3365071"/>
              <a:ext cx="318903" cy="0"/>
            </a:xfrm>
            <a:prstGeom prst="straightConnector1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</p:spPr>
        </p:cxnSp>
        <p:cxnSp>
          <p:nvCxnSpPr>
            <p:cNvPr id="64" name="直接箭头连接符 63">
              <a:extLst>
                <a:ext uri="{FF2B5EF4-FFF2-40B4-BE49-F238E27FC236}">
                  <a16:creationId xmlns:a16="http://schemas.microsoft.com/office/drawing/2014/main" id="{3A5958A6-8F51-5EC2-1520-7600629B0FED}"/>
                </a:ext>
              </a:extLst>
            </p:cNvPr>
            <p:cNvCxnSpPr/>
            <p:nvPr/>
          </p:nvCxnSpPr>
          <p:spPr bwMode="auto">
            <a:xfrm>
              <a:off x="4235524" y="3365071"/>
              <a:ext cx="318903" cy="0"/>
            </a:xfrm>
            <a:prstGeom prst="straightConnector1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</p:spPr>
        </p:cxnSp>
      </p:grpSp>
      <p:sp>
        <p:nvSpPr>
          <p:cNvPr id="77" name="文本框 76">
            <a:extLst>
              <a:ext uri="{FF2B5EF4-FFF2-40B4-BE49-F238E27FC236}">
                <a16:creationId xmlns:a16="http://schemas.microsoft.com/office/drawing/2014/main" id="{40ECE635-73B7-CAAE-8A75-F8DBE13EDE0C}"/>
              </a:ext>
            </a:extLst>
          </p:cNvPr>
          <p:cNvSpPr txBox="1"/>
          <p:nvPr/>
        </p:nvSpPr>
        <p:spPr>
          <a:xfrm>
            <a:off x="1893763" y="5887868"/>
            <a:ext cx="2236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Decoder only tuning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A39C209E-9305-3465-3A9F-8451884E4442}"/>
              </a:ext>
            </a:extLst>
          </p:cNvPr>
          <p:cNvGrpSpPr/>
          <p:nvPr/>
        </p:nvGrpSpPr>
        <p:grpSpPr>
          <a:xfrm>
            <a:off x="6627317" y="2021350"/>
            <a:ext cx="3919004" cy="3611360"/>
            <a:chOff x="1339850" y="2374464"/>
            <a:chExt cx="3919004" cy="3611360"/>
          </a:xfrm>
        </p:grpSpPr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FE9C6C7B-6557-D265-639C-DA8406DB1F59}"/>
                </a:ext>
              </a:extLst>
            </p:cNvPr>
            <p:cNvGrpSpPr/>
            <p:nvPr/>
          </p:nvGrpSpPr>
          <p:grpSpPr>
            <a:xfrm>
              <a:off x="1339850" y="2374464"/>
              <a:ext cx="3919004" cy="3611360"/>
              <a:chOff x="1102783" y="2841824"/>
              <a:chExt cx="3919004" cy="3611360"/>
            </a:xfrm>
          </p:grpSpPr>
          <p:grpSp>
            <p:nvGrpSpPr>
              <p:cNvPr id="22" name="组合 21">
                <a:extLst>
                  <a:ext uri="{FF2B5EF4-FFF2-40B4-BE49-F238E27FC236}">
                    <a16:creationId xmlns:a16="http://schemas.microsoft.com/office/drawing/2014/main" id="{C7EEB17F-1FC0-EBD6-F4E8-3A1261CD7534}"/>
                  </a:ext>
                </a:extLst>
              </p:cNvPr>
              <p:cNvGrpSpPr/>
              <p:nvPr/>
            </p:nvGrpSpPr>
            <p:grpSpPr>
              <a:xfrm>
                <a:off x="1102783" y="2841824"/>
                <a:ext cx="3919004" cy="3611360"/>
                <a:chOff x="1102783" y="2841824"/>
                <a:chExt cx="3919004" cy="3611360"/>
              </a:xfrm>
            </p:grpSpPr>
            <p:sp>
              <p:nvSpPr>
                <p:cNvPr id="29" name="文本框 28">
                  <a:extLst>
                    <a:ext uri="{FF2B5EF4-FFF2-40B4-BE49-F238E27FC236}">
                      <a16:creationId xmlns:a16="http://schemas.microsoft.com/office/drawing/2014/main" id="{DEA18CF6-9478-0756-9F21-D1A880AA50A6}"/>
                    </a:ext>
                  </a:extLst>
                </p:cNvPr>
                <p:cNvSpPr txBox="1"/>
                <p:nvPr/>
              </p:nvSpPr>
              <p:spPr>
                <a:xfrm>
                  <a:off x="3307975" y="4468964"/>
                  <a:ext cx="255198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000" dirty="0">
                      <a:solidFill>
                        <a:srgbClr val="FF0000"/>
                      </a:solidFill>
                    </a:rPr>
                    <a:t>1</a:t>
                  </a:r>
                  <a:endParaRPr lang="zh-CN" altLang="en-US" sz="1000" dirty="0">
                    <a:solidFill>
                      <a:srgbClr val="FF0000"/>
                    </a:solidFill>
                  </a:endParaRPr>
                </a:p>
              </p:txBody>
            </p:sp>
            <p:grpSp>
              <p:nvGrpSpPr>
                <p:cNvPr id="62" name="组合 61">
                  <a:extLst>
                    <a:ext uri="{FF2B5EF4-FFF2-40B4-BE49-F238E27FC236}">
                      <a16:creationId xmlns:a16="http://schemas.microsoft.com/office/drawing/2014/main" id="{00E61EB8-9A41-B348-0EFF-A4FB50B876FE}"/>
                    </a:ext>
                  </a:extLst>
                </p:cNvPr>
                <p:cNvGrpSpPr/>
                <p:nvPr/>
              </p:nvGrpSpPr>
              <p:grpSpPr>
                <a:xfrm>
                  <a:off x="1102783" y="2841824"/>
                  <a:ext cx="3919004" cy="3611360"/>
                  <a:chOff x="1102783" y="2841824"/>
                  <a:chExt cx="3919004" cy="3611360"/>
                </a:xfrm>
              </p:grpSpPr>
              <p:grpSp>
                <p:nvGrpSpPr>
                  <p:cNvPr id="67" name="组合 66">
                    <a:extLst>
                      <a:ext uri="{FF2B5EF4-FFF2-40B4-BE49-F238E27FC236}">
                        <a16:creationId xmlns:a16="http://schemas.microsoft.com/office/drawing/2014/main" id="{0913AF2A-CAA1-3BEF-18BB-598BB8F3CF89}"/>
                      </a:ext>
                    </a:extLst>
                  </p:cNvPr>
                  <p:cNvGrpSpPr/>
                  <p:nvPr/>
                </p:nvGrpSpPr>
                <p:grpSpPr>
                  <a:xfrm>
                    <a:off x="1102783" y="2841824"/>
                    <a:ext cx="3919004" cy="3611360"/>
                    <a:chOff x="1102783" y="2841824"/>
                    <a:chExt cx="3919004" cy="3611360"/>
                  </a:xfrm>
                </p:grpSpPr>
                <p:grpSp>
                  <p:nvGrpSpPr>
                    <p:cNvPr id="75" name="组合 74">
                      <a:extLst>
                        <a:ext uri="{FF2B5EF4-FFF2-40B4-BE49-F238E27FC236}">
                          <a16:creationId xmlns:a16="http://schemas.microsoft.com/office/drawing/2014/main" id="{9E324A7D-B7F0-C694-0219-8090D49FAAF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643235" y="3267494"/>
                      <a:ext cx="2378552" cy="2643993"/>
                      <a:chOff x="2643235" y="3267494"/>
                      <a:chExt cx="2378552" cy="2643993"/>
                    </a:xfrm>
                  </p:grpSpPr>
                  <p:grpSp>
                    <p:nvGrpSpPr>
                      <p:cNvPr id="90" name="组合 89">
                        <a:extLst>
                          <a:ext uri="{FF2B5EF4-FFF2-40B4-BE49-F238E27FC236}">
                            <a16:creationId xmlns:a16="http://schemas.microsoft.com/office/drawing/2014/main" id="{6550E793-026D-B9EB-86D2-3CDCF8E6A0E8}"/>
                          </a:ext>
                        </a:extLst>
                      </p:cNvPr>
                      <p:cNvGrpSpPr/>
                      <p:nvPr/>
                    </p:nvGrpSpPr>
                    <p:grpSpPr>
                      <a:xfrm rot="16200000">
                        <a:off x="2510514" y="3400215"/>
                        <a:ext cx="2643993" cy="2378552"/>
                        <a:chOff x="1806087" y="3095413"/>
                        <a:chExt cx="2643993" cy="2378552"/>
                      </a:xfrm>
                    </p:grpSpPr>
                    <p:sp>
                      <p:nvSpPr>
                        <p:cNvPr id="93" name="梯形 92">
                          <a:extLst>
                            <a:ext uri="{FF2B5EF4-FFF2-40B4-BE49-F238E27FC236}">
                              <a16:creationId xmlns:a16="http://schemas.microsoft.com/office/drawing/2014/main" id="{7223C13D-4E2B-E29D-856C-08BC76554EBF}"/>
                            </a:ext>
                          </a:extLst>
                        </p:cNvPr>
                        <p:cNvSpPr/>
                        <p:nvPr/>
                      </p:nvSpPr>
                      <p:spPr bwMode="auto">
                        <a:xfrm>
                          <a:off x="3339253" y="4769538"/>
                          <a:ext cx="1110827" cy="704427"/>
                        </a:xfrm>
                        <a:prstGeom prst="trapezoid">
                          <a:avLst/>
                        </a:prstGeom>
                        <a:solidFill>
                          <a:srgbClr val="FF7C80"/>
                        </a:solidFill>
                        <a:ln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>
                      </p:spPr>
                      <p:txBody>
                        <a:bodyPr vert="horz" wrap="none" lIns="91440" tIns="45720" rIns="91440" bIns="45720" numCol="1" rtlCol="0" anchor="ctr" anchorCtr="0" compatLnSpc="1"/>
                        <a:lstStyle/>
                        <a:p>
                          <a:pPr marL="342900" marR="0" indent="-342900" algn="ctr" defTabSz="914400" rtl="0" eaLnBrk="1" fontAlgn="base" latinLnBrk="0" hangingPunct="1">
                            <a:lnSpc>
                              <a:spcPct val="8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bg2"/>
                            </a:buClr>
                            <a:buSzPct val="75000"/>
                            <a:buFont typeface="Wingdings" panose="05000000000000000000" pitchFamily="2" charset="2"/>
                            <a:buChar char="n"/>
                          </a:pPr>
                          <a:endParaRPr kumimoji="0" lang="zh-CN" altLang="en-US" sz="18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sym typeface="Symbol" panose="05050102010706020507" pitchFamily="18" charset="2"/>
                          </a:endParaRPr>
                        </a:p>
                      </p:txBody>
                    </p:sp>
                    <p:sp>
                      <p:nvSpPr>
                        <p:cNvPr id="94" name="梯形 93">
                          <a:extLst>
                            <a:ext uri="{FF2B5EF4-FFF2-40B4-BE49-F238E27FC236}">
                              <a16:creationId xmlns:a16="http://schemas.microsoft.com/office/drawing/2014/main" id="{FBCBAB08-A09D-D6C6-829B-3661711DBA8F}"/>
                            </a:ext>
                          </a:extLst>
                        </p:cNvPr>
                        <p:cNvSpPr/>
                        <p:nvPr/>
                      </p:nvSpPr>
                      <p:spPr bwMode="auto">
                        <a:xfrm rot="10800000">
                          <a:off x="3339253" y="3095413"/>
                          <a:ext cx="1110827" cy="704427"/>
                        </a:xfrm>
                        <a:prstGeom prst="trapezoid">
                          <a:avLst/>
                        </a:prstGeom>
                        <a:solidFill>
                          <a:srgbClr val="FF7C80"/>
                        </a:solidFill>
                        <a:ln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>
                      </p:spPr>
                      <p:txBody>
                        <a:bodyPr vert="horz" wrap="none" lIns="91440" tIns="45720" rIns="91440" bIns="45720" numCol="1" rtlCol="0" anchor="ctr" anchorCtr="0" compatLnSpc="1"/>
                        <a:lstStyle/>
                        <a:p>
                          <a:pPr marL="342900" marR="0" indent="-342900" algn="ctr" defTabSz="914400" rtl="0" eaLnBrk="1" fontAlgn="base" latinLnBrk="0" hangingPunct="1">
                            <a:lnSpc>
                              <a:spcPct val="8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bg2"/>
                            </a:buClr>
                            <a:buSzPct val="75000"/>
                            <a:buFont typeface="Wingdings" panose="05000000000000000000" pitchFamily="2" charset="2"/>
                            <a:buChar char="n"/>
                          </a:pPr>
                          <a:endParaRPr kumimoji="0" lang="zh-CN" altLang="en-US" sz="18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sym typeface="Symbol" panose="05050102010706020507" pitchFamily="18" charset="2"/>
                          </a:endParaRPr>
                        </a:p>
                      </p:txBody>
                    </p:sp>
                    <p:sp>
                      <p:nvSpPr>
                        <p:cNvPr id="95" name="梯形 94">
                          <a:extLst>
                            <a:ext uri="{FF2B5EF4-FFF2-40B4-BE49-F238E27FC236}">
                              <a16:creationId xmlns:a16="http://schemas.microsoft.com/office/drawing/2014/main" id="{7EFD6611-72CB-166B-5FC2-C6E4989D9C27}"/>
                            </a:ext>
                          </a:extLst>
                        </p:cNvPr>
                        <p:cNvSpPr/>
                        <p:nvPr/>
                      </p:nvSpPr>
                      <p:spPr bwMode="auto">
                        <a:xfrm rot="10800000">
                          <a:off x="1806087" y="3095414"/>
                          <a:ext cx="1110827" cy="704427"/>
                        </a:xfrm>
                        <a:prstGeom prst="trapezoid">
                          <a:avLst/>
                        </a:prstGeom>
                        <a:solidFill>
                          <a:srgbClr val="FF7C80"/>
                        </a:solidFill>
                        <a:ln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>
                      </p:spPr>
                      <p:txBody>
                        <a:bodyPr vert="horz" wrap="none" lIns="91440" tIns="45720" rIns="91440" bIns="45720" numCol="1" rtlCol="0" anchor="ctr" anchorCtr="0" compatLnSpc="1"/>
                        <a:lstStyle/>
                        <a:p>
                          <a:pPr marL="342900" marR="0" indent="-342900" algn="ctr" defTabSz="914400" rtl="0" eaLnBrk="1" fontAlgn="base" latinLnBrk="0" hangingPunct="1">
                            <a:lnSpc>
                              <a:spcPct val="8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bg2"/>
                            </a:buClr>
                            <a:buSzPct val="75000"/>
                            <a:buFont typeface="Wingdings" panose="05000000000000000000" pitchFamily="2" charset="2"/>
                            <a:buChar char="n"/>
                          </a:pPr>
                          <a:endParaRPr kumimoji="0" lang="zh-CN" altLang="en-US" sz="18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sym typeface="Symbol" panose="05050102010706020507" pitchFamily="18" charset="2"/>
                          </a:endParaRPr>
                        </a:p>
                      </p:txBody>
                    </p:sp>
                    <p:sp>
                      <p:nvSpPr>
                        <p:cNvPr id="96" name="矩形 95">
                          <a:extLst>
                            <a:ext uri="{FF2B5EF4-FFF2-40B4-BE49-F238E27FC236}">
                              <a16:creationId xmlns:a16="http://schemas.microsoft.com/office/drawing/2014/main" id="{C66BBD5F-7BC3-37C4-9819-0C1137372F36}"/>
                            </a:ext>
                          </a:extLst>
                        </p:cNvPr>
                        <p:cNvSpPr/>
                        <p:nvPr/>
                      </p:nvSpPr>
                      <p:spPr bwMode="auto">
                        <a:xfrm>
                          <a:off x="3508586" y="4118743"/>
                          <a:ext cx="772160" cy="331893"/>
                        </a:xfrm>
                        <a:prstGeom prst="rect">
                          <a:avLst/>
                        </a:prstGeom>
                        <a:solidFill>
                          <a:srgbClr val="FF7C80"/>
                        </a:solidFill>
                        <a:ln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>
                      </p:spPr>
                      <p:txBody>
                        <a:bodyPr vert="horz" wrap="none" lIns="91440" tIns="45720" rIns="91440" bIns="45720" numCol="1" rtlCol="0" anchor="ctr" anchorCtr="0" compatLnSpc="1"/>
                        <a:lstStyle/>
                        <a:p>
                          <a:pPr marL="342900" marR="0" indent="-342900" algn="ctr" defTabSz="914400" rtl="0" eaLnBrk="1" fontAlgn="base" latinLnBrk="0" hangingPunct="1">
                            <a:lnSpc>
                              <a:spcPct val="8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bg2"/>
                            </a:buClr>
                            <a:buSzPct val="75000"/>
                            <a:buFont typeface="Wingdings" panose="05000000000000000000" pitchFamily="2" charset="2"/>
                            <a:buChar char="n"/>
                          </a:pPr>
                          <a:endParaRPr kumimoji="0" lang="zh-CN" altLang="en-US" sz="18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sym typeface="Symbol" panose="05050102010706020507" pitchFamily="18" charset="2"/>
                          </a:endParaRPr>
                        </a:p>
                      </p:txBody>
                    </p:sp>
                  </p:grpSp>
                  <p:cxnSp>
                    <p:nvCxnSpPr>
                      <p:cNvPr id="91" name="直接箭头连接符 90">
                        <a:extLst>
                          <a:ext uri="{FF2B5EF4-FFF2-40B4-BE49-F238E27FC236}">
                            <a16:creationId xmlns:a16="http://schemas.microsoft.com/office/drawing/2014/main" id="{740FF914-8A09-357D-3CF1-1CC9FA51F8DC}"/>
                          </a:ext>
                        </a:extLst>
                      </p:cNvPr>
                      <p:cNvCxnSpPr>
                        <a:cxnSpLocks/>
                        <a:stCxn id="94" idx="3"/>
                        <a:endCxn id="93" idx="1"/>
                      </p:cNvCxnSpPr>
                      <p:nvPr/>
                    </p:nvCxnSpPr>
                    <p:spPr bwMode="auto">
                      <a:xfrm>
                        <a:off x="2995448" y="4290269"/>
                        <a:ext cx="1674126" cy="0"/>
                      </a:xfrm>
                      <a:prstGeom prst="straightConnector1">
                        <a:avLst/>
                      </a:prstGeom>
                      <a:noFill/>
                      <a:ln w="9525" cap="flat" cmpd="sng" algn="ctr">
                        <a:solidFill>
                          <a:schemeClr val="bg1">
                            <a:lumMod val="75000"/>
                          </a:schemeClr>
                        </a:solidFill>
                        <a:prstDash val="sysDot"/>
                        <a:round/>
                        <a:headEnd type="none" w="med" len="med"/>
                        <a:tailEnd type="triangle"/>
                      </a:ln>
                    </p:spPr>
                  </p:cxnSp>
                  <p:cxnSp>
                    <p:nvCxnSpPr>
                      <p:cNvPr id="92" name="连接符: 肘形 91">
                        <a:extLst>
                          <a:ext uri="{FF2B5EF4-FFF2-40B4-BE49-F238E27FC236}">
                            <a16:creationId xmlns:a16="http://schemas.microsoft.com/office/drawing/2014/main" id="{40899AC9-F802-2994-BFD9-DA81D8E889CD}"/>
                          </a:ext>
                        </a:extLst>
                      </p:cNvPr>
                      <p:cNvCxnSpPr>
                        <a:stCxn id="95" idx="1"/>
                        <a:endCxn id="93" idx="1"/>
                      </p:cNvCxnSpPr>
                      <p:nvPr/>
                    </p:nvCxnSpPr>
                    <p:spPr bwMode="auto">
                      <a:xfrm rot="5400000" flipH="1" flipV="1">
                        <a:off x="3533289" y="3752430"/>
                        <a:ext cx="598445" cy="1674125"/>
                      </a:xfrm>
                      <a:prstGeom prst="bentConnector3">
                        <a:avLst/>
                      </a:prstGeom>
                      <a:noFill/>
                      <a:ln w="9525" cap="flat" cmpd="sng" algn="ctr">
                        <a:solidFill>
                          <a:srgbClr val="FF0000"/>
                        </a:solidFill>
                        <a:prstDash val="solid"/>
                        <a:round/>
                        <a:headEnd type="none" w="med" len="med"/>
                        <a:tailEnd type="triangle"/>
                      </a:ln>
                    </p:spPr>
                  </p:cxnSp>
                </p:grpSp>
                <p:grpSp>
                  <p:nvGrpSpPr>
                    <p:cNvPr id="78" name="组合 77">
                      <a:extLst>
                        <a:ext uri="{FF2B5EF4-FFF2-40B4-BE49-F238E27FC236}">
                          <a16:creationId xmlns:a16="http://schemas.microsoft.com/office/drawing/2014/main" id="{3FF00461-65ED-27D5-7C1F-725A9A17D98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102783" y="3822909"/>
                      <a:ext cx="1540453" cy="1533166"/>
                      <a:chOff x="1102783" y="3822909"/>
                      <a:chExt cx="1540453" cy="1533166"/>
                    </a:xfrm>
                  </p:grpSpPr>
                  <p:sp>
                    <p:nvSpPr>
                      <p:cNvPr id="87" name="文本框 86">
                        <a:extLst>
                          <a:ext uri="{FF2B5EF4-FFF2-40B4-BE49-F238E27FC236}">
                            <a16:creationId xmlns:a16="http://schemas.microsoft.com/office/drawing/2014/main" id="{68218E56-A8B6-87CE-05D4-CC1012AE4FF4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102783" y="4290269"/>
                        <a:ext cx="777777" cy="577081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 algn="ctr"/>
                        <a:r>
                          <a:rPr lang="en-US" altLang="zh-CN" sz="1050" dirty="0"/>
                          <a:t>Noise</a:t>
                        </a:r>
                      </a:p>
                      <a:p>
                        <a:pPr algn="ctr"/>
                        <a:r>
                          <a:rPr lang="en-US" altLang="zh-CN" sz="1050" dirty="0"/>
                          <a:t>+</a:t>
                        </a:r>
                      </a:p>
                      <a:p>
                        <a:pPr algn="ctr"/>
                        <a:r>
                          <a:rPr lang="en-US" altLang="zh-CN" sz="1050" dirty="0" err="1"/>
                          <a:t>Img_cond</a:t>
                        </a:r>
                        <a:endParaRPr lang="zh-CN" altLang="en-US" sz="1050" dirty="0"/>
                      </a:p>
                    </p:txBody>
                  </p:sp>
                  <p:cxnSp>
                    <p:nvCxnSpPr>
                      <p:cNvPr id="88" name="连接符: 肘形 87">
                        <a:extLst>
                          <a:ext uri="{FF2B5EF4-FFF2-40B4-BE49-F238E27FC236}">
                            <a16:creationId xmlns:a16="http://schemas.microsoft.com/office/drawing/2014/main" id="{EDCD468E-9AED-A04B-3C8E-37CAAF0FDFEB}"/>
                          </a:ext>
                        </a:extLst>
                      </p:cNvPr>
                      <p:cNvCxnSpPr>
                        <a:stCxn id="87" idx="3"/>
                        <a:endCxn id="95" idx="2"/>
                      </p:cNvCxnSpPr>
                      <p:nvPr/>
                    </p:nvCxnSpPr>
                    <p:spPr bwMode="auto">
                      <a:xfrm>
                        <a:off x="1880560" y="4578810"/>
                        <a:ext cx="762676" cy="777265"/>
                      </a:xfrm>
                      <a:prstGeom prst="bentConnector3">
                        <a:avLst/>
                      </a:prstGeom>
                      <a:noFill/>
                      <a:ln w="952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triangle"/>
                      </a:ln>
                    </p:spPr>
                  </p:cxnSp>
                  <p:cxnSp>
                    <p:nvCxnSpPr>
                      <p:cNvPr id="89" name="连接符: 肘形 88">
                        <a:extLst>
                          <a:ext uri="{FF2B5EF4-FFF2-40B4-BE49-F238E27FC236}">
                            <a16:creationId xmlns:a16="http://schemas.microsoft.com/office/drawing/2014/main" id="{7152E45D-1A45-4822-710D-62AD476C5D6F}"/>
                          </a:ext>
                        </a:extLst>
                      </p:cNvPr>
                      <p:cNvCxnSpPr>
                        <a:stCxn id="87" idx="3"/>
                        <a:endCxn id="94" idx="2"/>
                      </p:cNvCxnSpPr>
                      <p:nvPr/>
                    </p:nvCxnSpPr>
                    <p:spPr bwMode="auto">
                      <a:xfrm flipV="1">
                        <a:off x="1880560" y="3822909"/>
                        <a:ext cx="762675" cy="755901"/>
                      </a:xfrm>
                      <a:prstGeom prst="bentConnector3">
                        <a:avLst/>
                      </a:prstGeom>
                      <a:noFill/>
                      <a:ln w="952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triangle"/>
                      </a:ln>
                    </p:spPr>
                  </p:cxnSp>
                </p:grpSp>
                <p:grpSp>
                  <p:nvGrpSpPr>
                    <p:cNvPr id="79" name="组合 78">
                      <a:extLst>
                        <a:ext uri="{FF2B5EF4-FFF2-40B4-BE49-F238E27FC236}">
                          <a16:creationId xmlns:a16="http://schemas.microsoft.com/office/drawing/2014/main" id="{D2CCEB45-DC65-7121-032B-8BC68C79BEC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671732" y="2841824"/>
                      <a:ext cx="2997842" cy="595005"/>
                      <a:chOff x="1671732" y="2841824"/>
                      <a:chExt cx="2997842" cy="595005"/>
                    </a:xfrm>
                  </p:grpSpPr>
                  <p:sp>
                    <p:nvSpPr>
                      <p:cNvPr id="83" name="文本框 82">
                        <a:extLst>
                          <a:ext uri="{FF2B5EF4-FFF2-40B4-BE49-F238E27FC236}">
                            <a16:creationId xmlns:a16="http://schemas.microsoft.com/office/drawing/2014/main" id="{5B676D92-F454-FE8B-F5AD-B4802CD7CC20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671732" y="2841824"/>
                        <a:ext cx="854721" cy="246221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altLang="zh-CN" sz="1000" u="sng" dirty="0"/>
                          <a:t>“instruction”</a:t>
                        </a:r>
                        <a:endParaRPr lang="zh-CN" altLang="en-US" sz="1000" u="sng" dirty="0"/>
                      </a:p>
                    </p:txBody>
                  </p:sp>
                  <p:cxnSp>
                    <p:nvCxnSpPr>
                      <p:cNvPr id="84" name="连接符: 肘形 83">
                        <a:extLst>
                          <a:ext uri="{FF2B5EF4-FFF2-40B4-BE49-F238E27FC236}">
                            <a16:creationId xmlns:a16="http://schemas.microsoft.com/office/drawing/2014/main" id="{5387D633-EE5D-7F0A-05D6-0B0F750D7249}"/>
                          </a:ext>
                        </a:extLst>
                      </p:cNvPr>
                      <p:cNvCxnSpPr>
                        <a:cxnSpLocks/>
                        <a:endCxn id="93" idx="3"/>
                      </p:cNvCxnSpPr>
                      <p:nvPr/>
                    </p:nvCxnSpPr>
                    <p:spPr bwMode="auto">
                      <a:xfrm>
                        <a:off x="2526453" y="2964935"/>
                        <a:ext cx="2143121" cy="390613"/>
                      </a:xfrm>
                      <a:prstGeom prst="bentConnector2">
                        <a:avLst/>
                      </a:prstGeom>
                      <a:noFill/>
                      <a:ln w="952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triangle"/>
                      </a:ln>
                    </p:spPr>
                  </p:cxnSp>
                  <p:cxnSp>
                    <p:nvCxnSpPr>
                      <p:cNvPr id="85" name="连接符: 肘形 84">
                        <a:extLst>
                          <a:ext uri="{FF2B5EF4-FFF2-40B4-BE49-F238E27FC236}">
                            <a16:creationId xmlns:a16="http://schemas.microsoft.com/office/drawing/2014/main" id="{3EF9CF76-1F5C-B37F-2305-56E0044D9B11}"/>
                          </a:ext>
                        </a:extLst>
                      </p:cNvPr>
                      <p:cNvCxnSpPr>
                        <a:cxnSpLocks/>
                        <a:stCxn id="83" idx="3"/>
                        <a:endCxn id="94" idx="1"/>
                      </p:cNvCxnSpPr>
                      <p:nvPr/>
                    </p:nvCxnSpPr>
                    <p:spPr bwMode="auto">
                      <a:xfrm>
                        <a:off x="2526453" y="2964935"/>
                        <a:ext cx="468995" cy="390613"/>
                      </a:xfrm>
                      <a:prstGeom prst="bentConnector2">
                        <a:avLst/>
                      </a:prstGeom>
                      <a:noFill/>
                      <a:ln w="952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triangle"/>
                      </a:ln>
                    </p:spPr>
                  </p:cxnSp>
                  <p:cxnSp>
                    <p:nvCxnSpPr>
                      <p:cNvPr id="86" name="连接符: 肘形 85">
                        <a:extLst>
                          <a:ext uri="{FF2B5EF4-FFF2-40B4-BE49-F238E27FC236}">
                            <a16:creationId xmlns:a16="http://schemas.microsoft.com/office/drawing/2014/main" id="{EA8CFD97-7C73-E6C9-A3F1-76DA429CCD8B}"/>
                          </a:ext>
                        </a:extLst>
                      </p:cNvPr>
                      <p:cNvCxnSpPr>
                        <a:cxnSpLocks/>
                        <a:stCxn id="83" idx="3"/>
                        <a:endCxn id="96" idx="3"/>
                      </p:cNvCxnSpPr>
                      <p:nvPr/>
                    </p:nvCxnSpPr>
                    <p:spPr bwMode="auto">
                      <a:xfrm>
                        <a:off x="2526453" y="2964935"/>
                        <a:ext cx="1306059" cy="471894"/>
                      </a:xfrm>
                      <a:prstGeom prst="bentConnector2">
                        <a:avLst/>
                      </a:prstGeom>
                      <a:noFill/>
                      <a:ln w="952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triangle"/>
                      </a:ln>
                    </p:spPr>
                  </p:cxnSp>
                </p:grpSp>
                <p:grpSp>
                  <p:nvGrpSpPr>
                    <p:cNvPr id="80" name="组合 79">
                      <a:extLst>
                        <a:ext uri="{FF2B5EF4-FFF2-40B4-BE49-F238E27FC236}">
                          <a16:creationId xmlns:a16="http://schemas.microsoft.com/office/drawing/2014/main" id="{252001C5-D6B7-44AA-A292-F01E9F7906B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706879" y="5823435"/>
                      <a:ext cx="1288570" cy="629749"/>
                      <a:chOff x="1706879" y="5823435"/>
                      <a:chExt cx="1288570" cy="629749"/>
                    </a:xfrm>
                  </p:grpSpPr>
                  <p:sp>
                    <p:nvSpPr>
                      <p:cNvPr id="81" name="文本框 80">
                        <a:extLst>
                          <a:ext uri="{FF2B5EF4-FFF2-40B4-BE49-F238E27FC236}">
                            <a16:creationId xmlns:a16="http://schemas.microsoft.com/office/drawing/2014/main" id="{43BED8BC-60F3-42FC-3392-D0F6E027810C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706879" y="6206963"/>
                        <a:ext cx="611065" cy="246221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altLang="zh-CN" sz="1000" u="sng" dirty="0">
                            <a:solidFill>
                              <a:srgbClr val="FF0000"/>
                            </a:solidFill>
                          </a:rPr>
                          <a:t>“object”</a:t>
                        </a:r>
                        <a:endParaRPr lang="zh-CN" altLang="en-US" sz="1000" u="sng" dirty="0">
                          <a:solidFill>
                            <a:srgbClr val="FF0000"/>
                          </a:solidFill>
                        </a:endParaRPr>
                      </a:p>
                    </p:txBody>
                  </p:sp>
                  <p:cxnSp>
                    <p:nvCxnSpPr>
                      <p:cNvPr id="82" name="连接符: 肘形 81">
                        <a:extLst>
                          <a:ext uri="{FF2B5EF4-FFF2-40B4-BE49-F238E27FC236}">
                            <a16:creationId xmlns:a16="http://schemas.microsoft.com/office/drawing/2014/main" id="{8A500AA4-C45D-3E50-9786-784143ADB2BE}"/>
                          </a:ext>
                        </a:extLst>
                      </p:cNvPr>
                      <p:cNvCxnSpPr>
                        <a:stCxn id="81" idx="3"/>
                        <a:endCxn id="95" idx="3"/>
                      </p:cNvCxnSpPr>
                      <p:nvPr/>
                    </p:nvCxnSpPr>
                    <p:spPr bwMode="auto">
                      <a:xfrm flipV="1">
                        <a:off x="2317944" y="5823435"/>
                        <a:ext cx="677505" cy="506639"/>
                      </a:xfrm>
                      <a:prstGeom prst="bentConnector2">
                        <a:avLst/>
                      </a:prstGeom>
                      <a:noFill/>
                      <a:ln w="952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triangle"/>
                      </a:ln>
                    </p:spPr>
                  </p:cxnSp>
                </p:grpSp>
              </p:grpSp>
              <p:sp>
                <p:nvSpPr>
                  <p:cNvPr id="70" name="文本框 69">
                    <a:extLst>
                      <a:ext uri="{FF2B5EF4-FFF2-40B4-BE49-F238E27FC236}">
                        <a16:creationId xmlns:a16="http://schemas.microsoft.com/office/drawing/2014/main" id="{6503E83B-98CE-EA4A-CFEB-2E38F666A0CA}"/>
                      </a:ext>
                    </a:extLst>
                  </p:cNvPr>
                  <p:cNvSpPr txBox="1"/>
                  <p:nvPr/>
                </p:nvSpPr>
                <p:spPr>
                  <a:xfrm>
                    <a:off x="2827045" y="3634882"/>
                    <a:ext cx="466794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dirty="0"/>
                      <a:t>E1</a:t>
                    </a:r>
                    <a:endParaRPr lang="zh-CN" altLang="en-US" dirty="0"/>
                  </a:p>
                </p:txBody>
              </p:sp>
              <p:sp>
                <p:nvSpPr>
                  <p:cNvPr id="72" name="文本框 71">
                    <a:extLst>
                      <a:ext uri="{FF2B5EF4-FFF2-40B4-BE49-F238E27FC236}">
                        <a16:creationId xmlns:a16="http://schemas.microsoft.com/office/drawing/2014/main" id="{7DA572FF-E665-A27C-DA07-F8804D2FA039}"/>
                      </a:ext>
                    </a:extLst>
                  </p:cNvPr>
                  <p:cNvSpPr txBox="1"/>
                  <p:nvPr/>
                </p:nvSpPr>
                <p:spPr>
                  <a:xfrm>
                    <a:off x="2828139" y="5171409"/>
                    <a:ext cx="466794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dirty="0"/>
                      <a:t>E2</a:t>
                    </a:r>
                    <a:endParaRPr lang="zh-CN" altLang="en-US" dirty="0"/>
                  </a:p>
                </p:txBody>
              </p:sp>
              <p:sp>
                <p:nvSpPr>
                  <p:cNvPr id="73" name="文本框 72">
                    <a:extLst>
                      <a:ext uri="{FF2B5EF4-FFF2-40B4-BE49-F238E27FC236}">
                        <a16:creationId xmlns:a16="http://schemas.microsoft.com/office/drawing/2014/main" id="{BF800067-10AE-EBF8-B0FC-C5DF5D42E4A8}"/>
                      </a:ext>
                    </a:extLst>
                  </p:cNvPr>
                  <p:cNvSpPr txBox="1"/>
                  <p:nvPr/>
                </p:nvSpPr>
                <p:spPr>
                  <a:xfrm>
                    <a:off x="4500296" y="3640232"/>
                    <a:ext cx="351378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dirty="0"/>
                      <a:t>D</a:t>
                    </a:r>
                    <a:endParaRPr lang="zh-CN" altLang="en-US" dirty="0"/>
                  </a:p>
                </p:txBody>
              </p:sp>
              <p:sp>
                <p:nvSpPr>
                  <p:cNvPr id="74" name="文本框 73">
                    <a:extLst>
                      <a:ext uri="{FF2B5EF4-FFF2-40B4-BE49-F238E27FC236}">
                        <a16:creationId xmlns:a16="http://schemas.microsoft.com/office/drawing/2014/main" id="{3AA0A380-E20D-E94F-7BF1-FF2E9738E6F9}"/>
                      </a:ext>
                    </a:extLst>
                  </p:cNvPr>
                  <p:cNvSpPr txBox="1"/>
                  <p:nvPr/>
                </p:nvSpPr>
                <p:spPr>
                  <a:xfrm>
                    <a:off x="3663234" y="3634882"/>
                    <a:ext cx="37702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dirty="0"/>
                      <a:t>M</a:t>
                    </a:r>
                    <a:endParaRPr lang="zh-CN" altLang="en-US" dirty="0"/>
                  </a:p>
                </p:txBody>
              </p:sp>
            </p:grpSp>
          </p:grpSp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8FFADDAA-461F-EF9B-7079-7263EB42272B}"/>
                  </a:ext>
                </a:extLst>
              </p:cNvPr>
              <p:cNvSpPr txBox="1"/>
              <p:nvPr/>
            </p:nvSpPr>
            <p:spPr>
              <a:xfrm>
                <a:off x="3313155" y="4167158"/>
                <a:ext cx="255198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000" dirty="0">
                    <a:solidFill>
                      <a:schemeClr val="bg1">
                        <a:lumMod val="75000"/>
                      </a:schemeClr>
                    </a:solidFill>
                  </a:rPr>
                  <a:t>0</a:t>
                </a:r>
                <a:endParaRPr lang="zh-CN" altLang="en-US" sz="1000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</p:grpSp>
        <p:cxnSp>
          <p:nvCxnSpPr>
            <p:cNvPr id="15" name="直接箭头连接符 14">
              <a:extLst>
                <a:ext uri="{FF2B5EF4-FFF2-40B4-BE49-F238E27FC236}">
                  <a16:creationId xmlns:a16="http://schemas.microsoft.com/office/drawing/2014/main" id="{DCF99A21-700B-CB0A-798D-807FCFEE840A}"/>
                </a:ext>
              </a:extLst>
            </p:cNvPr>
            <p:cNvCxnSpPr/>
            <p:nvPr/>
          </p:nvCxnSpPr>
          <p:spPr bwMode="auto">
            <a:xfrm>
              <a:off x="3584729" y="3365071"/>
              <a:ext cx="318903" cy="0"/>
            </a:xfrm>
            <a:prstGeom prst="straightConnector1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</p:spPr>
        </p:cxnSp>
        <p:cxnSp>
          <p:nvCxnSpPr>
            <p:cNvPr id="21" name="直接箭头连接符 20">
              <a:extLst>
                <a:ext uri="{FF2B5EF4-FFF2-40B4-BE49-F238E27FC236}">
                  <a16:creationId xmlns:a16="http://schemas.microsoft.com/office/drawing/2014/main" id="{4F928098-DF03-6BBF-5AA1-C090346D9988}"/>
                </a:ext>
              </a:extLst>
            </p:cNvPr>
            <p:cNvCxnSpPr/>
            <p:nvPr/>
          </p:nvCxnSpPr>
          <p:spPr bwMode="auto">
            <a:xfrm>
              <a:off x="4235524" y="3365071"/>
              <a:ext cx="318903" cy="0"/>
            </a:xfrm>
            <a:prstGeom prst="straightConnector1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</p:spPr>
        </p:cxnSp>
      </p:grpSp>
      <p:sp>
        <p:nvSpPr>
          <p:cNvPr id="97" name="文本框 96">
            <a:extLst>
              <a:ext uri="{FF2B5EF4-FFF2-40B4-BE49-F238E27FC236}">
                <a16:creationId xmlns:a16="http://schemas.microsoft.com/office/drawing/2014/main" id="{A99CD842-807A-92FC-2234-31810D9EAF55}"/>
              </a:ext>
            </a:extLst>
          </p:cNvPr>
          <p:cNvSpPr txBox="1"/>
          <p:nvPr/>
        </p:nvSpPr>
        <p:spPr>
          <a:xfrm>
            <a:off x="7753941" y="5853520"/>
            <a:ext cx="2300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Whole Spatial tuning</a:t>
            </a:r>
          </a:p>
        </p:txBody>
      </p:sp>
    </p:spTree>
    <p:extLst>
      <p:ext uri="{BB962C8B-B14F-4D97-AF65-F5344CB8AC3E}">
        <p14:creationId xmlns:p14="http://schemas.microsoft.com/office/powerpoint/2010/main" val="13735097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039D993-BD85-354E-FEFB-B260381F3EC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C6B2C4F-975D-40AF-9203-CD9202CF4CB0}" type="slidenum">
              <a:rPr lang="en-US" smtClean="0"/>
              <a:t>5</a:t>
            </a:fld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AE834A2E-0265-7BD3-C83E-47173AB458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9363" y="177800"/>
            <a:ext cx="10479087" cy="658813"/>
          </a:xfrm>
        </p:spPr>
        <p:txBody>
          <a:bodyPr/>
          <a:lstStyle/>
          <a:p>
            <a:r>
              <a:rPr lang="en-US" altLang="zh-CN" sz="3200" dirty="0"/>
              <a:t>Learnable</a:t>
            </a:r>
            <a:endParaRPr lang="zh-CN" altLang="en-US" sz="3200" dirty="0"/>
          </a:p>
        </p:txBody>
      </p:sp>
      <p:pic>
        <p:nvPicPr>
          <p:cNvPr id="2" name="Baseline_Change the color of the pixels of dog to orange while keeping the surrounding pixels' colors intact.">
            <a:hlinkClick r:id="" action="ppaction://media"/>
            <a:extLst>
              <a:ext uri="{FF2B5EF4-FFF2-40B4-BE49-F238E27FC236}">
                <a16:creationId xmlns:a16="http://schemas.microsoft.com/office/drawing/2014/main" id="{D1001309-E04C-987A-DC97-7B6A9444E78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0" y="1714500"/>
            <a:ext cx="6096000" cy="1714500"/>
          </a:xfrm>
          <a:prstGeom prst="rect">
            <a:avLst/>
          </a:prstGeom>
        </p:spPr>
      </p:pic>
      <p:pic>
        <p:nvPicPr>
          <p:cNvPr id="3" name="Object_Apply a orange mask to dog, masking all pixels except the ones you want to highlight.">
            <a:hlinkClick r:id="" action="ppaction://media"/>
            <a:extLst>
              <a:ext uri="{FF2B5EF4-FFF2-40B4-BE49-F238E27FC236}">
                <a16:creationId xmlns:a16="http://schemas.microsoft.com/office/drawing/2014/main" id="{D01D82FD-817D-2D06-0354-EA504869EDB3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6096000" y="1714500"/>
            <a:ext cx="6096000" cy="1714500"/>
          </a:xfrm>
          <a:prstGeom prst="rect">
            <a:avLst/>
          </a:prstGeom>
        </p:spPr>
      </p:pic>
      <p:pic>
        <p:nvPicPr>
          <p:cNvPr id="12" name="Decoder_Colorize the pixels of dog with orange, leaving the surrounding pixels untouched.">
            <a:hlinkClick r:id="" action="ppaction://media"/>
            <a:extLst>
              <a:ext uri="{FF2B5EF4-FFF2-40B4-BE49-F238E27FC236}">
                <a16:creationId xmlns:a16="http://schemas.microsoft.com/office/drawing/2014/main" id="{3ADF7ED8-0013-5910-D4FD-5985C3CB27AE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0" y="3429000"/>
            <a:ext cx="6096000" cy="1714500"/>
          </a:xfrm>
          <a:prstGeom prst="rect">
            <a:avLst/>
          </a:prstGeom>
        </p:spPr>
      </p:pic>
      <p:pic>
        <p:nvPicPr>
          <p:cNvPr id="15" name="Whole_Fill in the pixels of dog with orange, retaining the existing colors of the remaining pixels.">
            <a:hlinkClick r:id="" action="ppaction://media"/>
            <a:extLst>
              <a:ext uri="{FF2B5EF4-FFF2-40B4-BE49-F238E27FC236}">
                <a16:creationId xmlns:a16="http://schemas.microsoft.com/office/drawing/2014/main" id="{4102AB16-D088-F680-34A6-809FEA5ED875}"/>
              </a:ext>
            </a:extLst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6096000" y="3429000"/>
            <a:ext cx="6096000" cy="1714500"/>
          </a:xfrm>
          <a:prstGeom prst="rect">
            <a:avLst/>
          </a:prstGeom>
        </p:spPr>
      </p:pic>
      <p:graphicFrame>
        <p:nvGraphicFramePr>
          <p:cNvPr id="16" name="表格 15">
            <a:extLst>
              <a:ext uri="{FF2B5EF4-FFF2-40B4-BE49-F238E27FC236}">
                <a16:creationId xmlns:a16="http://schemas.microsoft.com/office/drawing/2014/main" id="{6087ADE2-37D0-B4CB-D87D-D6C7EEFD5A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4764571"/>
              </p:ext>
            </p:extLst>
          </p:nvPr>
        </p:nvGraphicFramePr>
        <p:xfrm>
          <a:off x="8940800" y="0"/>
          <a:ext cx="3251200" cy="10363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3860748193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9476323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sz="1400" b="1" dirty="0">
                          <a:solidFill>
                            <a:schemeClr val="tx1"/>
                          </a:solidFill>
                        </a:rPr>
                        <a:t>Baseline</a:t>
                      </a:r>
                      <a:endParaRPr lang="zh-CN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b="1" dirty="0">
                          <a:solidFill>
                            <a:schemeClr val="tx1"/>
                          </a:solidFill>
                        </a:rPr>
                        <a:t>Object shortcut replacement</a:t>
                      </a:r>
                      <a:endParaRPr lang="zh-CN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308798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400" b="1" dirty="0">
                          <a:solidFill>
                            <a:schemeClr val="tx1"/>
                          </a:solidFill>
                        </a:rPr>
                        <a:t>Decoder only tuning</a:t>
                      </a:r>
                      <a:endParaRPr lang="zh-CN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b="1" dirty="0">
                          <a:solidFill>
                            <a:schemeClr val="tx1"/>
                          </a:solidFill>
                        </a:rPr>
                        <a:t>Whole spatial tuning</a:t>
                      </a:r>
                      <a:endParaRPr lang="zh-CN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06649365"/>
                  </a:ext>
                </a:extLst>
              </a:tr>
            </a:tbl>
          </a:graphicData>
        </a:graphic>
      </p:graphicFrame>
      <p:sp>
        <p:nvSpPr>
          <p:cNvPr id="17" name="文本框 16">
            <a:extLst>
              <a:ext uri="{FF2B5EF4-FFF2-40B4-BE49-F238E27FC236}">
                <a16:creationId xmlns:a16="http://schemas.microsoft.com/office/drawing/2014/main" id="{AE1C2F7E-DBD3-68C3-C728-A28B729C9F18}"/>
              </a:ext>
            </a:extLst>
          </p:cNvPr>
          <p:cNvSpPr txBox="1"/>
          <p:nvPr/>
        </p:nvSpPr>
        <p:spPr>
          <a:xfrm>
            <a:off x="1701800" y="5422900"/>
            <a:ext cx="20697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OSR</a:t>
            </a:r>
            <a:r>
              <a:rPr lang="zh-CN" altLang="en-US" dirty="0"/>
              <a:t>漏分情况最重</a:t>
            </a:r>
            <a:endParaRPr lang="en-US" altLang="zh-CN" dirty="0"/>
          </a:p>
          <a:p>
            <a:r>
              <a:rPr lang="en-US" altLang="zh-CN" dirty="0"/>
              <a:t>WST</a:t>
            </a:r>
            <a:r>
              <a:rPr lang="zh-CN" altLang="en-US" dirty="0"/>
              <a:t>相对较好</a:t>
            </a:r>
          </a:p>
        </p:txBody>
      </p:sp>
    </p:spTree>
    <p:extLst>
      <p:ext uri="{BB962C8B-B14F-4D97-AF65-F5344CB8AC3E}">
        <p14:creationId xmlns:p14="http://schemas.microsoft.com/office/powerpoint/2010/main" val="1766749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2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00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2000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25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0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80000">
                <p:cTn id="31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039D993-BD85-354E-FEFB-B260381F3EC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C6B2C4F-975D-40AF-9203-CD9202CF4CB0}" type="slidenum">
              <a:rPr lang="en-US" smtClean="0"/>
              <a:t>6</a:t>
            </a:fld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AE834A2E-0265-7BD3-C83E-47173AB458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9363" y="177800"/>
            <a:ext cx="10479087" cy="658813"/>
          </a:xfrm>
        </p:spPr>
        <p:txBody>
          <a:bodyPr/>
          <a:lstStyle/>
          <a:p>
            <a:r>
              <a:rPr lang="en-US" altLang="zh-CN" sz="3200" dirty="0"/>
              <a:t>Learnable</a:t>
            </a:r>
            <a:endParaRPr lang="zh-CN" altLang="en-US" sz="3200" dirty="0"/>
          </a:p>
        </p:txBody>
      </p:sp>
      <p:graphicFrame>
        <p:nvGraphicFramePr>
          <p:cNvPr id="16" name="表格 15">
            <a:extLst>
              <a:ext uri="{FF2B5EF4-FFF2-40B4-BE49-F238E27FC236}">
                <a16:creationId xmlns:a16="http://schemas.microsoft.com/office/drawing/2014/main" id="{6087ADE2-37D0-B4CB-D87D-D6C7EEFD5A8B}"/>
              </a:ext>
            </a:extLst>
          </p:cNvPr>
          <p:cNvGraphicFramePr>
            <a:graphicFrameLocks noGrp="1"/>
          </p:cNvGraphicFramePr>
          <p:nvPr/>
        </p:nvGraphicFramePr>
        <p:xfrm>
          <a:off x="8940800" y="0"/>
          <a:ext cx="3251200" cy="10363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3860748193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9476323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sz="1400" b="1" dirty="0">
                          <a:solidFill>
                            <a:schemeClr val="tx1"/>
                          </a:solidFill>
                        </a:rPr>
                        <a:t>Baseline</a:t>
                      </a:r>
                      <a:endParaRPr lang="zh-CN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b="1" dirty="0">
                          <a:solidFill>
                            <a:schemeClr val="tx1"/>
                          </a:solidFill>
                        </a:rPr>
                        <a:t>Object shortcut replacement</a:t>
                      </a:r>
                      <a:endParaRPr lang="zh-CN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308798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400" b="1" dirty="0">
                          <a:solidFill>
                            <a:schemeClr val="tx1"/>
                          </a:solidFill>
                        </a:rPr>
                        <a:t>Decoder only tuning</a:t>
                      </a:r>
                      <a:endParaRPr lang="zh-CN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b="1" dirty="0">
                          <a:solidFill>
                            <a:schemeClr val="tx1"/>
                          </a:solidFill>
                        </a:rPr>
                        <a:t>Whole spatial tuning</a:t>
                      </a:r>
                      <a:endParaRPr lang="zh-CN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06649365"/>
                  </a:ext>
                </a:extLst>
              </a:tr>
            </a:tbl>
          </a:graphicData>
        </a:graphic>
      </p:graphicFrame>
      <p:pic>
        <p:nvPicPr>
          <p:cNvPr id="5" name="Baseline_Create orange effect by painting the pixels of dog and leaving the rest unchanged.">
            <a:hlinkClick r:id="" action="ppaction://media"/>
            <a:extLst>
              <a:ext uri="{FF2B5EF4-FFF2-40B4-BE49-F238E27FC236}">
                <a16:creationId xmlns:a16="http://schemas.microsoft.com/office/drawing/2014/main" id="{15DC0DA9-4D9A-9B21-05B2-0D651F8DA34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0" y="1714500"/>
            <a:ext cx="6096000" cy="1714500"/>
          </a:xfrm>
          <a:prstGeom prst="rect">
            <a:avLst/>
          </a:prstGeom>
        </p:spPr>
      </p:pic>
      <p:pic>
        <p:nvPicPr>
          <p:cNvPr id="6" name="Object_Fill in the pixels of dog with orange, retaining the existing colors of the remaining pixels.">
            <a:hlinkClick r:id="" action="ppaction://media"/>
            <a:extLst>
              <a:ext uri="{FF2B5EF4-FFF2-40B4-BE49-F238E27FC236}">
                <a16:creationId xmlns:a16="http://schemas.microsoft.com/office/drawing/2014/main" id="{0A32F43A-F906-9649-7EC5-69AFFE9CF1C1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6096000" y="1714500"/>
            <a:ext cx="6096000" cy="1714500"/>
          </a:xfrm>
          <a:prstGeom prst="rect">
            <a:avLst/>
          </a:prstGeom>
        </p:spPr>
      </p:pic>
      <p:pic>
        <p:nvPicPr>
          <p:cNvPr id="7" name="Decoder_Change the color of the pixels of dog to blue while keeping the surrounding pixels' colors intact.">
            <a:hlinkClick r:id="" action="ppaction://media"/>
            <a:extLst>
              <a:ext uri="{FF2B5EF4-FFF2-40B4-BE49-F238E27FC236}">
                <a16:creationId xmlns:a16="http://schemas.microsoft.com/office/drawing/2014/main" id="{E0E6457B-20AE-6D7C-BCEF-25EEE0AD0BC5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0" y="3429000"/>
            <a:ext cx="6096000" cy="1714500"/>
          </a:xfrm>
          <a:prstGeom prst="rect">
            <a:avLst/>
          </a:prstGeom>
        </p:spPr>
      </p:pic>
      <p:pic>
        <p:nvPicPr>
          <p:cNvPr id="8" name="Whole_Mark the pixels of dog to orange and leave the rest unchanged.">
            <a:hlinkClick r:id="" action="ppaction://media"/>
            <a:extLst>
              <a:ext uri="{FF2B5EF4-FFF2-40B4-BE49-F238E27FC236}">
                <a16:creationId xmlns:a16="http://schemas.microsoft.com/office/drawing/2014/main" id="{51D48B02-8F1B-89DE-4C67-A670C60A3F58}"/>
              </a:ext>
            </a:extLst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6096000" y="3429000"/>
            <a:ext cx="6096000" cy="17145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B89FA137-4479-62ED-787F-07B17466C5BA}"/>
              </a:ext>
            </a:extLst>
          </p:cNvPr>
          <p:cNvSpPr txBox="1"/>
          <p:nvPr/>
        </p:nvSpPr>
        <p:spPr>
          <a:xfrm>
            <a:off x="1701800" y="5422900"/>
            <a:ext cx="23775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OSR</a:t>
            </a:r>
            <a:r>
              <a:rPr lang="zh-CN" altLang="en-US" dirty="0"/>
              <a:t>漏分情况最重</a:t>
            </a:r>
            <a:endParaRPr lang="en-US" altLang="zh-CN" dirty="0"/>
          </a:p>
          <a:p>
            <a:r>
              <a:rPr lang="en-US" altLang="zh-CN" dirty="0"/>
              <a:t>DOT</a:t>
            </a:r>
            <a:r>
              <a:rPr lang="zh-CN" altLang="en-US" dirty="0"/>
              <a:t>有一些错分</a:t>
            </a:r>
            <a:endParaRPr lang="en-US" altLang="zh-CN" dirty="0"/>
          </a:p>
          <a:p>
            <a:r>
              <a:rPr lang="en-US" altLang="zh-CN" dirty="0"/>
              <a:t>WST</a:t>
            </a:r>
            <a:r>
              <a:rPr lang="zh-CN" altLang="en-US" dirty="0"/>
              <a:t>和</a:t>
            </a:r>
            <a:r>
              <a:rPr lang="en-US" altLang="zh-CN" dirty="0"/>
              <a:t>Base</a:t>
            </a:r>
            <a:r>
              <a:rPr lang="zh-CN" altLang="en-US" dirty="0"/>
              <a:t>相对较好</a:t>
            </a:r>
          </a:p>
        </p:txBody>
      </p:sp>
    </p:spTree>
    <p:extLst>
      <p:ext uri="{BB962C8B-B14F-4D97-AF65-F5344CB8AC3E}">
        <p14:creationId xmlns:p14="http://schemas.microsoft.com/office/powerpoint/2010/main" val="2744753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20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8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25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0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31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039D993-BD85-354E-FEFB-B260381F3EC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C6B2C4F-975D-40AF-9203-CD9202CF4CB0}" type="slidenum">
              <a:rPr lang="en-US" smtClean="0"/>
              <a:t>7</a:t>
            </a:fld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AE834A2E-0265-7BD3-C83E-47173AB458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9363" y="177800"/>
            <a:ext cx="10479087" cy="658813"/>
          </a:xfrm>
        </p:spPr>
        <p:txBody>
          <a:bodyPr/>
          <a:lstStyle/>
          <a:p>
            <a:r>
              <a:rPr lang="en-US" altLang="zh-CN" sz="3200" dirty="0"/>
              <a:t>Learnable</a:t>
            </a:r>
            <a:endParaRPr lang="zh-CN" altLang="en-US" sz="3200" dirty="0"/>
          </a:p>
        </p:txBody>
      </p:sp>
      <p:graphicFrame>
        <p:nvGraphicFramePr>
          <p:cNvPr id="16" name="表格 15">
            <a:extLst>
              <a:ext uri="{FF2B5EF4-FFF2-40B4-BE49-F238E27FC236}">
                <a16:creationId xmlns:a16="http://schemas.microsoft.com/office/drawing/2014/main" id="{6087ADE2-37D0-B4CB-D87D-D6C7EEFD5A8B}"/>
              </a:ext>
            </a:extLst>
          </p:cNvPr>
          <p:cNvGraphicFramePr>
            <a:graphicFrameLocks noGrp="1"/>
          </p:cNvGraphicFramePr>
          <p:nvPr/>
        </p:nvGraphicFramePr>
        <p:xfrm>
          <a:off x="8940800" y="0"/>
          <a:ext cx="3251200" cy="10363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3860748193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9476323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sz="1400" b="1" dirty="0">
                          <a:solidFill>
                            <a:schemeClr val="tx1"/>
                          </a:solidFill>
                        </a:rPr>
                        <a:t>Baseline</a:t>
                      </a:r>
                      <a:endParaRPr lang="zh-CN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b="1" dirty="0">
                          <a:solidFill>
                            <a:schemeClr val="tx1"/>
                          </a:solidFill>
                        </a:rPr>
                        <a:t>Object shortcut replacement</a:t>
                      </a:r>
                      <a:endParaRPr lang="zh-CN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308798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400" b="1" dirty="0">
                          <a:solidFill>
                            <a:schemeClr val="tx1"/>
                          </a:solidFill>
                        </a:rPr>
                        <a:t>Decoder only tuning</a:t>
                      </a:r>
                      <a:endParaRPr lang="zh-CN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b="1" dirty="0">
                          <a:solidFill>
                            <a:schemeClr val="tx1"/>
                          </a:solidFill>
                        </a:rPr>
                        <a:t>Whole spatial tuning</a:t>
                      </a:r>
                      <a:endParaRPr lang="zh-CN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06649365"/>
                  </a:ext>
                </a:extLst>
              </a:tr>
            </a:tbl>
          </a:graphicData>
        </a:graphic>
      </p:graphicFrame>
      <p:pic>
        <p:nvPicPr>
          <p:cNvPr id="2" name="Baseline_Replace the transparent pixels of wolf with purple, retaining the colors of the neighboring pixels.">
            <a:hlinkClick r:id="" action="ppaction://media"/>
            <a:extLst>
              <a:ext uri="{FF2B5EF4-FFF2-40B4-BE49-F238E27FC236}">
                <a16:creationId xmlns:a16="http://schemas.microsoft.com/office/drawing/2014/main" id="{3E4201EC-63C3-1121-1A86-C74E799C7EB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0" y="1714500"/>
            <a:ext cx="6096000" cy="1714500"/>
          </a:xfrm>
          <a:prstGeom prst="rect">
            <a:avLst/>
          </a:prstGeom>
        </p:spPr>
      </p:pic>
      <p:pic>
        <p:nvPicPr>
          <p:cNvPr id="3" name="Object_Use a purple overlay to emphasize the pixels of wolf without altering others.">
            <a:hlinkClick r:id="" action="ppaction://media"/>
            <a:extLst>
              <a:ext uri="{FF2B5EF4-FFF2-40B4-BE49-F238E27FC236}">
                <a16:creationId xmlns:a16="http://schemas.microsoft.com/office/drawing/2014/main" id="{5CFF1102-E6A6-FC91-015F-98AAF06D6FFF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6096000" y="1714500"/>
            <a:ext cx="6096000" cy="1714500"/>
          </a:xfrm>
          <a:prstGeom prst="rect">
            <a:avLst/>
          </a:prstGeom>
        </p:spPr>
      </p:pic>
      <p:pic>
        <p:nvPicPr>
          <p:cNvPr id="9" name="Decoder_Apply a red mask to wolf, masking all pixels except the ones you want to highlight.">
            <a:hlinkClick r:id="" action="ppaction://media"/>
            <a:extLst>
              <a:ext uri="{FF2B5EF4-FFF2-40B4-BE49-F238E27FC236}">
                <a16:creationId xmlns:a16="http://schemas.microsoft.com/office/drawing/2014/main" id="{EA3E94FB-20C3-2D50-3FED-9ED441BE0370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0" y="3429000"/>
            <a:ext cx="6096000" cy="1714500"/>
          </a:xfrm>
          <a:prstGeom prst="rect">
            <a:avLst/>
          </a:prstGeom>
        </p:spPr>
      </p:pic>
      <p:pic>
        <p:nvPicPr>
          <p:cNvPr id="10" name="Whole_Colorize the pixels of wolf with purple, leaving the surrounding pixels untouched.">
            <a:hlinkClick r:id="" action="ppaction://media"/>
            <a:extLst>
              <a:ext uri="{FF2B5EF4-FFF2-40B4-BE49-F238E27FC236}">
                <a16:creationId xmlns:a16="http://schemas.microsoft.com/office/drawing/2014/main" id="{BCCC51C7-FB38-C559-18EC-CDD37E42BFE0}"/>
              </a:ext>
            </a:extLst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6096000" y="3429000"/>
            <a:ext cx="6096000" cy="171450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99827BD2-23DC-547A-AECE-B021C85B945E}"/>
              </a:ext>
            </a:extLst>
          </p:cNvPr>
          <p:cNvSpPr txBox="1"/>
          <p:nvPr/>
        </p:nvSpPr>
        <p:spPr>
          <a:xfrm>
            <a:off x="1701800" y="5422900"/>
            <a:ext cx="23647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OSR</a:t>
            </a:r>
            <a:r>
              <a:rPr lang="zh-CN" altLang="en-US" dirty="0"/>
              <a:t>和</a:t>
            </a:r>
            <a:r>
              <a:rPr lang="en-US" altLang="zh-CN" dirty="0"/>
              <a:t>Base</a:t>
            </a:r>
            <a:r>
              <a:rPr lang="zh-CN" altLang="en-US" dirty="0"/>
              <a:t>相对较好</a:t>
            </a:r>
            <a:endParaRPr lang="en-US" altLang="zh-CN" dirty="0"/>
          </a:p>
          <a:p>
            <a:r>
              <a:rPr lang="en-US" altLang="zh-CN" dirty="0"/>
              <a:t>DOT</a:t>
            </a:r>
            <a:r>
              <a:rPr lang="zh-CN" altLang="en-US" dirty="0"/>
              <a:t>漏分情况最终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064392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2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0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200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25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0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31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039D993-BD85-354E-FEFB-B260381F3EC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C6B2C4F-975D-40AF-9203-CD9202CF4CB0}" type="slidenum">
              <a:rPr lang="en-US" smtClean="0"/>
              <a:t>8</a:t>
            </a:fld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AE834A2E-0265-7BD3-C83E-47173AB458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9363" y="177800"/>
            <a:ext cx="10479087" cy="658813"/>
          </a:xfrm>
        </p:spPr>
        <p:txBody>
          <a:bodyPr/>
          <a:lstStyle/>
          <a:p>
            <a:r>
              <a:rPr lang="en-US" altLang="zh-CN" sz="3200" dirty="0"/>
              <a:t>Learnable</a:t>
            </a:r>
            <a:endParaRPr lang="zh-CN" altLang="en-US" sz="3200" dirty="0"/>
          </a:p>
        </p:txBody>
      </p:sp>
      <p:graphicFrame>
        <p:nvGraphicFramePr>
          <p:cNvPr id="16" name="表格 15">
            <a:extLst>
              <a:ext uri="{FF2B5EF4-FFF2-40B4-BE49-F238E27FC236}">
                <a16:creationId xmlns:a16="http://schemas.microsoft.com/office/drawing/2014/main" id="{6087ADE2-37D0-B4CB-D87D-D6C7EEFD5A8B}"/>
              </a:ext>
            </a:extLst>
          </p:cNvPr>
          <p:cNvGraphicFramePr>
            <a:graphicFrameLocks noGrp="1"/>
          </p:cNvGraphicFramePr>
          <p:nvPr/>
        </p:nvGraphicFramePr>
        <p:xfrm>
          <a:off x="8940800" y="0"/>
          <a:ext cx="3251200" cy="10363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3860748193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9476323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sz="1400" b="1" dirty="0">
                          <a:solidFill>
                            <a:schemeClr val="tx1"/>
                          </a:solidFill>
                        </a:rPr>
                        <a:t>Baseline</a:t>
                      </a:r>
                      <a:endParaRPr lang="zh-CN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b="1" dirty="0">
                          <a:solidFill>
                            <a:schemeClr val="tx1"/>
                          </a:solidFill>
                        </a:rPr>
                        <a:t>Object shortcut replacement</a:t>
                      </a:r>
                      <a:endParaRPr lang="zh-CN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308798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400" b="1" dirty="0">
                          <a:solidFill>
                            <a:schemeClr val="tx1"/>
                          </a:solidFill>
                        </a:rPr>
                        <a:t>Decoder only tuning</a:t>
                      </a:r>
                      <a:endParaRPr lang="zh-CN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b="1" dirty="0">
                          <a:solidFill>
                            <a:schemeClr val="tx1"/>
                          </a:solidFill>
                        </a:rPr>
                        <a:t>Whole spatial tuning</a:t>
                      </a:r>
                      <a:endParaRPr lang="zh-CN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06649365"/>
                  </a:ext>
                </a:extLst>
              </a:tr>
            </a:tbl>
          </a:graphicData>
        </a:graphic>
      </p:graphicFrame>
      <p:sp>
        <p:nvSpPr>
          <p:cNvPr id="11" name="文本框 10">
            <a:extLst>
              <a:ext uri="{FF2B5EF4-FFF2-40B4-BE49-F238E27FC236}">
                <a16:creationId xmlns:a16="http://schemas.microsoft.com/office/drawing/2014/main" id="{99827BD2-23DC-547A-AECE-B021C85B945E}"/>
              </a:ext>
            </a:extLst>
          </p:cNvPr>
          <p:cNvSpPr txBox="1"/>
          <p:nvPr/>
        </p:nvSpPr>
        <p:spPr>
          <a:xfrm>
            <a:off x="1701800" y="5422900"/>
            <a:ext cx="395492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Base</a:t>
            </a:r>
            <a:r>
              <a:rPr lang="zh-CN" altLang="en-US" dirty="0"/>
              <a:t>效果相对较好但是错分跳变</a:t>
            </a:r>
            <a:endParaRPr lang="en-US" altLang="zh-CN" dirty="0"/>
          </a:p>
          <a:p>
            <a:r>
              <a:rPr lang="en-US" altLang="zh-CN" dirty="0"/>
              <a:t>OS</a:t>
            </a:r>
            <a:r>
              <a:rPr lang="zh-CN" altLang="en-US" dirty="0"/>
              <a:t>效果略差但跳变较少</a:t>
            </a:r>
            <a:endParaRPr lang="en-US" altLang="zh-CN" dirty="0"/>
          </a:p>
          <a:p>
            <a:r>
              <a:rPr lang="en-US" altLang="zh-CN" dirty="0"/>
              <a:t>DOT</a:t>
            </a:r>
            <a:r>
              <a:rPr lang="zh-CN" altLang="en-US" dirty="0"/>
              <a:t>和</a:t>
            </a:r>
            <a:r>
              <a:rPr lang="en-US" altLang="zh-CN" dirty="0"/>
              <a:t>WST</a:t>
            </a:r>
            <a:r>
              <a:rPr lang="zh-CN" altLang="en-US" dirty="0"/>
              <a:t>效果更差一些但也少错分</a:t>
            </a:r>
            <a:endParaRPr lang="en-US" altLang="zh-CN" dirty="0"/>
          </a:p>
        </p:txBody>
      </p:sp>
      <p:pic>
        <p:nvPicPr>
          <p:cNvPr id="5" name="Baseline_Replace the transparent pixels of parrot with yellow, retaining the colors of the neighboring pixels.">
            <a:hlinkClick r:id="" action="ppaction://media"/>
            <a:extLst>
              <a:ext uri="{FF2B5EF4-FFF2-40B4-BE49-F238E27FC236}">
                <a16:creationId xmlns:a16="http://schemas.microsoft.com/office/drawing/2014/main" id="{F5795FE1-7DDC-40EA-0143-75B83A23932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0" y="1714500"/>
            <a:ext cx="6096000" cy="1714500"/>
          </a:xfrm>
          <a:prstGeom prst="rect">
            <a:avLst/>
          </a:prstGeom>
        </p:spPr>
      </p:pic>
      <p:pic>
        <p:nvPicPr>
          <p:cNvPr id="6" name="Object_Use yellow to highlight the pixels of parrot, while keeping the rest of the pixels unchanged.">
            <a:hlinkClick r:id="" action="ppaction://media"/>
            <a:extLst>
              <a:ext uri="{FF2B5EF4-FFF2-40B4-BE49-F238E27FC236}">
                <a16:creationId xmlns:a16="http://schemas.microsoft.com/office/drawing/2014/main" id="{146E74F7-F63B-B4A0-23B8-47DD3C8C45B6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6096000" y="1714500"/>
            <a:ext cx="6096000" cy="1714500"/>
          </a:xfrm>
          <a:prstGeom prst="rect">
            <a:avLst/>
          </a:prstGeom>
        </p:spPr>
      </p:pic>
      <p:pic>
        <p:nvPicPr>
          <p:cNvPr id="7" name="Decoder_Fill in the pixels of parrot with brown, retaining the existing colors of the remaining pixels.">
            <a:hlinkClick r:id="" action="ppaction://media"/>
            <a:extLst>
              <a:ext uri="{FF2B5EF4-FFF2-40B4-BE49-F238E27FC236}">
                <a16:creationId xmlns:a16="http://schemas.microsoft.com/office/drawing/2014/main" id="{4FCDA55E-3FF6-5C42-F217-412E40DC63A8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0" y="3429000"/>
            <a:ext cx="6096000" cy="1714500"/>
          </a:xfrm>
          <a:prstGeom prst="rect">
            <a:avLst/>
          </a:prstGeom>
        </p:spPr>
      </p:pic>
      <p:pic>
        <p:nvPicPr>
          <p:cNvPr id="8" name="Whole_Apply a yellow mask to parrot, masking all pixels except the ones you want to highlight.">
            <a:hlinkClick r:id="" action="ppaction://media"/>
            <a:extLst>
              <a:ext uri="{FF2B5EF4-FFF2-40B4-BE49-F238E27FC236}">
                <a16:creationId xmlns:a16="http://schemas.microsoft.com/office/drawing/2014/main" id="{FB835213-87FB-69D0-FBB1-83127FA9CF19}"/>
              </a:ext>
            </a:extLst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6096000" y="3429000"/>
            <a:ext cx="6096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420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20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25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0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31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039D993-BD85-354E-FEFB-B260381F3EC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C6B2C4F-975D-40AF-9203-CD9202CF4CB0}" type="slidenum">
              <a:rPr lang="en-US" smtClean="0"/>
              <a:t>9</a:t>
            </a:fld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98865BF-C9C7-4D6C-22B9-01D6A40BBC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2784" y="1347788"/>
            <a:ext cx="10479616" cy="5095875"/>
          </a:xfrm>
        </p:spPr>
        <p:txBody>
          <a:bodyPr/>
          <a:lstStyle/>
          <a:p>
            <a:r>
              <a:rPr lang="zh-CN" altLang="en-US" dirty="0"/>
              <a:t>初步结论</a:t>
            </a:r>
            <a:endParaRPr lang="en-US" altLang="zh-CN" dirty="0"/>
          </a:p>
          <a:p>
            <a:pPr lvl="1"/>
            <a:r>
              <a:rPr lang="zh-CN" altLang="en-US" dirty="0"/>
              <a:t>现有方案对原来能力有损害，但是总体上</a:t>
            </a:r>
            <a:r>
              <a:rPr lang="en-US" altLang="zh-CN" dirty="0"/>
              <a:t>Whole</a:t>
            </a:r>
            <a:r>
              <a:rPr lang="zh-CN" altLang="en-US" dirty="0"/>
              <a:t>方案好于</a:t>
            </a:r>
            <a:r>
              <a:rPr lang="en-US" altLang="zh-CN" dirty="0"/>
              <a:t>Decoder</a:t>
            </a:r>
          </a:p>
          <a:p>
            <a:pPr lvl="1"/>
            <a:r>
              <a:rPr lang="zh-CN" altLang="en-US" dirty="0"/>
              <a:t>但是暂未排除</a:t>
            </a:r>
            <a:r>
              <a:rPr lang="en-US" altLang="zh-CN" dirty="0"/>
              <a:t>CFG</a:t>
            </a:r>
            <a:r>
              <a:rPr lang="zh-CN" altLang="en-US" dirty="0"/>
              <a:t>的影响</a:t>
            </a:r>
            <a:endParaRPr lang="en-US" altLang="zh-CN" dirty="0"/>
          </a:p>
          <a:p>
            <a:pPr lvl="1"/>
            <a:r>
              <a:rPr lang="zh-CN" altLang="en-US" dirty="0"/>
              <a:t>总体上看替换</a:t>
            </a:r>
            <a:r>
              <a:rPr lang="en-US" altLang="zh-CN" dirty="0"/>
              <a:t>shortcut</a:t>
            </a:r>
            <a:r>
              <a:rPr lang="zh-CN" altLang="en-US" dirty="0"/>
              <a:t>后错分得到了抑制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marL="457200" lvl="1" indent="0">
              <a:buNone/>
            </a:pPr>
            <a:endParaRPr lang="en-US" altLang="zh-CN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C931C1-1D51-5AA2-6D9C-ECFEFBA347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9363" y="177800"/>
            <a:ext cx="10479087" cy="658813"/>
          </a:xfrm>
        </p:spPr>
        <p:txBody>
          <a:bodyPr/>
          <a:lstStyle/>
          <a:p>
            <a:r>
              <a:rPr lang="en-US" altLang="zh-CN" sz="3200" dirty="0"/>
              <a:t>Learnable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285102611"/>
      </p:ext>
    </p:extLst>
  </p:cSld>
  <p:clrMapOvr>
    <a:masterClrMapping/>
  </p:clrMapOvr>
</p:sld>
</file>

<file path=ppt/theme/theme1.xml><?xml version="1.0" encoding="utf-8"?>
<a:theme xmlns:a="http://schemas.openxmlformats.org/drawingml/2006/main" name="ICT">
  <a:themeElements>
    <a:clrScheme name="Pixel 12">
      <a:dk1>
        <a:srgbClr val="000000"/>
      </a:dk1>
      <a:lt1>
        <a:srgbClr val="FFFFFF"/>
      </a:lt1>
      <a:dk2>
        <a:srgbClr val="000000"/>
      </a:dk2>
      <a:lt2>
        <a:srgbClr val="00007D"/>
      </a:lt2>
      <a:accent1>
        <a:srgbClr val="9999FF"/>
      </a:accent1>
      <a:accent2>
        <a:srgbClr val="9999CC"/>
      </a:accent2>
      <a:accent3>
        <a:srgbClr val="FFFFFF"/>
      </a:accent3>
      <a:accent4>
        <a:srgbClr val="000000"/>
      </a:accent4>
      <a:accent5>
        <a:srgbClr val="CACAFF"/>
      </a:accent5>
      <a:accent6>
        <a:srgbClr val="8A8AB9"/>
      </a:accent6>
      <a:hlink>
        <a:srgbClr val="666699"/>
      </a:hlink>
      <a:folHlink>
        <a:srgbClr val="CCCCE6"/>
      </a:folHlink>
    </a:clrScheme>
    <a:fontScheme name="Pixel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342900" marR="0" indent="-342900" algn="ctr" defTabSz="914400" rtl="0" eaLnBrk="1" fontAlgn="base" latinLnBrk="0" hangingPunct="1">
          <a:lnSpc>
            <a:spcPct val="80000"/>
          </a:lnSpc>
          <a:spcBef>
            <a:spcPct val="20000"/>
          </a:spcBef>
          <a:spcAft>
            <a:spcPct val="0"/>
          </a:spcAft>
          <a:buClr>
            <a:schemeClr val="bg2"/>
          </a:buClr>
          <a:buSzPct val="75000"/>
          <a:buFont typeface="Wingdings" panose="05000000000000000000" pitchFamily="2" charset="2"/>
          <a:buChar char="n"/>
          <a:defRPr kumimoji="0" lang="zh-CN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  <a:sym typeface="Symbol" panose="05050102010706020507" pitchFamily="18" charset="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342900" marR="0" indent="-342900" algn="ctr" defTabSz="914400" rtl="0" eaLnBrk="1" fontAlgn="base" latinLnBrk="0" hangingPunct="1">
          <a:lnSpc>
            <a:spcPct val="80000"/>
          </a:lnSpc>
          <a:spcBef>
            <a:spcPct val="20000"/>
          </a:spcBef>
          <a:spcAft>
            <a:spcPct val="0"/>
          </a:spcAft>
          <a:buClr>
            <a:schemeClr val="bg2"/>
          </a:buClr>
          <a:buSzPct val="75000"/>
          <a:buFont typeface="Wingdings" panose="05000000000000000000" pitchFamily="2" charset="2"/>
          <a:buChar char="n"/>
          <a:defRPr kumimoji="0" lang="zh-CN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  <a:sym typeface="Symbol" panose="05050102010706020507" pitchFamily="18" charset="2"/>
          </a:defRPr>
        </a:defPPr>
      </a:lstStyle>
    </a:lnDef>
  </a:objectDefaults>
  <a:extraClrSchemeLst>
    <a:extraClrScheme>
      <a:clrScheme name="Pixel 1">
        <a:dk1>
          <a:srgbClr val="0066FF"/>
        </a:dk1>
        <a:lt1>
          <a:srgbClr val="FFFFFF"/>
        </a:lt1>
        <a:dk2>
          <a:srgbClr val="000066"/>
        </a:dk2>
        <a:lt2>
          <a:srgbClr val="FFFFFF"/>
        </a:lt2>
        <a:accent1>
          <a:srgbClr val="6699FF"/>
        </a:accent1>
        <a:accent2>
          <a:srgbClr val="3333FF"/>
        </a:accent2>
        <a:accent3>
          <a:srgbClr val="AAAAB8"/>
        </a:accent3>
        <a:accent4>
          <a:srgbClr val="DADADA"/>
        </a:accent4>
        <a:accent5>
          <a:srgbClr val="B8CAFF"/>
        </a:accent5>
        <a:accent6>
          <a:srgbClr val="2D2DE7"/>
        </a:accent6>
        <a:hlink>
          <a:srgbClr val="FFCC00"/>
        </a:hlink>
        <a:folHlink>
          <a:srgbClr val="00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2">
        <a:dk1>
          <a:srgbClr val="009999"/>
        </a:dk1>
        <a:lt1>
          <a:srgbClr val="FFFFFF"/>
        </a:lt1>
        <a:dk2>
          <a:srgbClr val="334B49"/>
        </a:dk2>
        <a:lt2>
          <a:srgbClr val="FFFFFF"/>
        </a:lt2>
        <a:accent1>
          <a:srgbClr val="33CCCC"/>
        </a:accent1>
        <a:accent2>
          <a:srgbClr val="008080"/>
        </a:accent2>
        <a:accent3>
          <a:srgbClr val="ADB1B1"/>
        </a:accent3>
        <a:accent4>
          <a:srgbClr val="DADADA"/>
        </a:accent4>
        <a:accent5>
          <a:srgbClr val="ADE2E2"/>
        </a:accent5>
        <a:accent6>
          <a:srgbClr val="007373"/>
        </a:accent6>
        <a:hlink>
          <a:srgbClr val="FFCC00"/>
        </a:hlink>
        <a:folHlink>
          <a:srgbClr val="0066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3">
        <a:dk1>
          <a:srgbClr val="006699"/>
        </a:dk1>
        <a:lt1>
          <a:srgbClr val="FFFFFF"/>
        </a:lt1>
        <a:dk2>
          <a:srgbClr val="333399"/>
        </a:dk2>
        <a:lt2>
          <a:srgbClr val="FFFFFF"/>
        </a:lt2>
        <a:accent1>
          <a:srgbClr val="0099CC"/>
        </a:accent1>
        <a:accent2>
          <a:srgbClr val="0386AF"/>
        </a:accent2>
        <a:accent3>
          <a:srgbClr val="ADADCA"/>
        </a:accent3>
        <a:accent4>
          <a:srgbClr val="DADADA"/>
        </a:accent4>
        <a:accent5>
          <a:srgbClr val="AACAE2"/>
        </a:accent5>
        <a:accent6>
          <a:srgbClr val="02799E"/>
        </a:accent6>
        <a:hlink>
          <a:srgbClr val="FFCC00"/>
        </a:hlink>
        <a:folHlink>
          <a:srgbClr val="66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4">
        <a:dk1>
          <a:srgbClr val="008080"/>
        </a:dk1>
        <a:lt1>
          <a:srgbClr val="FFFFFF"/>
        </a:lt1>
        <a:dk2>
          <a:srgbClr val="2F978D"/>
        </a:dk2>
        <a:lt2>
          <a:srgbClr val="FFFFFF"/>
        </a:lt2>
        <a:accent1>
          <a:srgbClr val="0099FF"/>
        </a:accent1>
        <a:accent2>
          <a:srgbClr val="009999"/>
        </a:accent2>
        <a:accent3>
          <a:srgbClr val="ADC9C5"/>
        </a:accent3>
        <a:accent4>
          <a:srgbClr val="DADADA"/>
        </a:accent4>
        <a:accent5>
          <a:srgbClr val="AACAFF"/>
        </a:accent5>
        <a:accent6>
          <a:srgbClr val="008A8A"/>
        </a:accent6>
        <a:hlink>
          <a:srgbClr val="FFFFCC"/>
        </a:hlink>
        <a:folHlink>
          <a:srgbClr val="70CAC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5">
        <a:dk1>
          <a:srgbClr val="822504"/>
        </a:dk1>
        <a:lt1>
          <a:srgbClr val="FFFFFF"/>
        </a:lt1>
        <a:dk2>
          <a:srgbClr val="330000"/>
        </a:dk2>
        <a:lt2>
          <a:srgbClr val="FFFFFF"/>
        </a:lt2>
        <a:accent1>
          <a:srgbClr val="FF9900"/>
        </a:accent1>
        <a:accent2>
          <a:srgbClr val="9E2A06"/>
        </a:accent2>
        <a:accent3>
          <a:srgbClr val="ADAAAA"/>
        </a:accent3>
        <a:accent4>
          <a:srgbClr val="DADADA"/>
        </a:accent4>
        <a:accent5>
          <a:srgbClr val="FFCAAA"/>
        </a:accent5>
        <a:accent6>
          <a:srgbClr val="8F2505"/>
        </a:accent6>
        <a:hlink>
          <a:srgbClr val="FF3300"/>
        </a:hlink>
        <a:folHlink>
          <a:srgbClr val="7C070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6">
        <a:dk1>
          <a:srgbClr val="336600"/>
        </a:dk1>
        <a:lt1>
          <a:srgbClr val="FFFFFF"/>
        </a:lt1>
        <a:dk2>
          <a:srgbClr val="4A7911"/>
        </a:dk2>
        <a:lt2>
          <a:srgbClr val="FFFFFF"/>
        </a:lt2>
        <a:accent1>
          <a:srgbClr val="666633"/>
        </a:accent1>
        <a:accent2>
          <a:srgbClr val="669900"/>
        </a:accent2>
        <a:accent3>
          <a:srgbClr val="B1BEAA"/>
        </a:accent3>
        <a:accent4>
          <a:srgbClr val="DADADA"/>
        </a:accent4>
        <a:accent5>
          <a:srgbClr val="B8B8AD"/>
        </a:accent5>
        <a:accent6>
          <a:srgbClr val="5C8A00"/>
        </a:accent6>
        <a:hlink>
          <a:srgbClr val="FFCC00"/>
        </a:hlink>
        <a:folHlink>
          <a:srgbClr val="99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7">
        <a:dk1>
          <a:srgbClr val="000000"/>
        </a:dk1>
        <a:lt1>
          <a:srgbClr val="FFFFFF"/>
        </a:lt1>
        <a:dk2>
          <a:srgbClr val="000000"/>
        </a:dk2>
        <a:lt2>
          <a:srgbClr val="CC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6633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8">
        <a:dk1>
          <a:srgbClr val="003300"/>
        </a:dk1>
        <a:lt1>
          <a:srgbClr val="FFFFFF"/>
        </a:lt1>
        <a:dk2>
          <a:srgbClr val="000000"/>
        </a:dk2>
        <a:lt2>
          <a:srgbClr val="336600"/>
        </a:lt2>
        <a:accent1>
          <a:srgbClr val="CCCC00"/>
        </a:accent1>
        <a:accent2>
          <a:srgbClr val="669900"/>
        </a:accent2>
        <a:accent3>
          <a:srgbClr val="FFFFFF"/>
        </a:accent3>
        <a:accent4>
          <a:srgbClr val="002A00"/>
        </a:accent4>
        <a:accent5>
          <a:srgbClr val="E2E2AA"/>
        </a:accent5>
        <a:accent6>
          <a:srgbClr val="5C8A00"/>
        </a:accent6>
        <a:hlink>
          <a:srgbClr val="333300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9">
        <a:dk1>
          <a:srgbClr val="000000"/>
        </a:dk1>
        <a:lt1>
          <a:srgbClr val="FFFFFF"/>
        </a:lt1>
        <a:dk2>
          <a:srgbClr val="000000"/>
        </a:dk2>
        <a:lt2>
          <a:srgbClr val="440044"/>
        </a:lt2>
        <a:accent1>
          <a:srgbClr val="FFCCCC"/>
        </a:accent1>
        <a:accent2>
          <a:srgbClr val="790571"/>
        </a:accent2>
        <a:accent3>
          <a:srgbClr val="FFFFFF"/>
        </a:accent3>
        <a:accent4>
          <a:srgbClr val="000000"/>
        </a:accent4>
        <a:accent5>
          <a:srgbClr val="FFE2E2"/>
        </a:accent5>
        <a:accent6>
          <a:srgbClr val="6D0466"/>
        </a:accent6>
        <a:hlink>
          <a:srgbClr val="993366"/>
        </a:hlink>
        <a:folHlink>
          <a:srgbClr val="9F839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0">
        <a:dk1>
          <a:srgbClr val="000000"/>
        </a:dk1>
        <a:lt1>
          <a:srgbClr val="FFFFFF"/>
        </a:lt1>
        <a:dk2>
          <a:srgbClr val="000000"/>
        </a:dk2>
        <a:lt2>
          <a:srgbClr val="FF9900"/>
        </a:lt2>
        <a:accent1>
          <a:srgbClr val="FFCC99"/>
        </a:accent1>
        <a:accent2>
          <a:srgbClr val="FBA313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E39310"/>
        </a:accent6>
        <a:hlink>
          <a:srgbClr val="CC3300"/>
        </a:hlink>
        <a:folHlink>
          <a:srgbClr val="FCC66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1">
        <a:dk1>
          <a:srgbClr val="000000"/>
        </a:dk1>
        <a:lt1>
          <a:srgbClr val="FFFFFF"/>
        </a:lt1>
        <a:dk2>
          <a:srgbClr val="000000"/>
        </a:dk2>
        <a:lt2>
          <a:srgbClr val="779F92"/>
        </a:lt2>
        <a:accent1>
          <a:srgbClr val="33CCCC"/>
        </a:accent1>
        <a:accent2>
          <a:srgbClr val="9DC2D7"/>
        </a:accent2>
        <a:accent3>
          <a:srgbClr val="FFFFFF"/>
        </a:accent3>
        <a:accent4>
          <a:srgbClr val="000000"/>
        </a:accent4>
        <a:accent5>
          <a:srgbClr val="ADE2E2"/>
        </a:accent5>
        <a:accent6>
          <a:srgbClr val="8EB0C3"/>
        </a:accent6>
        <a:hlink>
          <a:srgbClr val="006666"/>
        </a:hlink>
        <a:folHlink>
          <a:srgbClr val="CC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2">
        <a:dk1>
          <a:srgbClr val="000000"/>
        </a:dk1>
        <a:lt1>
          <a:srgbClr val="FFFFFF"/>
        </a:lt1>
        <a:dk2>
          <a:srgbClr val="000000"/>
        </a:dk2>
        <a:lt2>
          <a:srgbClr val="00007D"/>
        </a:lt2>
        <a:accent1>
          <a:srgbClr val="9999FF"/>
        </a:accent1>
        <a:accent2>
          <a:srgbClr val="9999CC"/>
        </a:accent2>
        <a:accent3>
          <a:srgbClr val="FFFFFF"/>
        </a:accent3>
        <a:accent4>
          <a:srgbClr val="000000"/>
        </a:accent4>
        <a:accent5>
          <a:srgbClr val="CACAFF"/>
        </a:accent5>
        <a:accent6>
          <a:srgbClr val="8A8AB9"/>
        </a:accent6>
        <a:hlink>
          <a:srgbClr val="666699"/>
        </a:hlink>
        <a:folHlink>
          <a:srgbClr val="CCCCE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5672</TotalTime>
  <Words>1353</Words>
  <Application>Microsoft Office PowerPoint</Application>
  <PresentationFormat>宽屏</PresentationFormat>
  <Paragraphs>305</Paragraphs>
  <Slides>20</Slides>
  <Notes>18</Notes>
  <HiddenSlides>0</HiddenSlides>
  <MMClips>34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31" baseType="lpstr">
      <vt:lpstr>等线</vt:lpstr>
      <vt:lpstr>华文楷体</vt:lpstr>
      <vt:lpstr>微软雅黑</vt:lpstr>
      <vt:lpstr>Arial</vt:lpstr>
      <vt:lpstr>Cambria Math</vt:lpstr>
      <vt:lpstr>Consolas</vt:lpstr>
      <vt:lpstr>Courier New</vt:lpstr>
      <vt:lpstr>Segoe UI Light</vt:lpstr>
      <vt:lpstr>Times New Roman</vt:lpstr>
      <vt:lpstr>Wingdings</vt:lpstr>
      <vt:lpstr>ICT</vt:lpstr>
      <vt:lpstr>工作汇报</vt:lpstr>
      <vt:lpstr>Content</vt:lpstr>
      <vt:lpstr>Control Shortcut——Segment Finetuning</vt:lpstr>
      <vt:lpstr>Control Shortcut——Segment Finetuning</vt:lpstr>
      <vt:lpstr>Learnable</vt:lpstr>
      <vt:lpstr>Learnable</vt:lpstr>
      <vt:lpstr>Learnable</vt:lpstr>
      <vt:lpstr>Learnable</vt:lpstr>
      <vt:lpstr>Learnable</vt:lpstr>
      <vt:lpstr>Control Shortcut——Segment Finetuning</vt:lpstr>
      <vt:lpstr>Control Shortcut——Segment Finetuning</vt:lpstr>
      <vt:lpstr>CFG</vt:lpstr>
      <vt:lpstr>CFG</vt:lpstr>
      <vt:lpstr>CFG</vt:lpstr>
      <vt:lpstr>CFG</vt:lpstr>
      <vt:lpstr>Planning</vt:lpstr>
      <vt:lpstr>Planning</vt:lpstr>
      <vt:lpstr>Planning</vt:lpstr>
      <vt:lpstr>Planning</vt:lpstr>
      <vt:lpstr>谢谢观看,敬请指正!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视觉预训练模型的迁移</dc:title>
  <dc:creator>陈 禹为</dc:creator>
  <cp:lastModifiedBy>禹为 陈</cp:lastModifiedBy>
  <cp:revision>424</cp:revision>
  <dcterms:created xsi:type="dcterms:W3CDTF">2023-03-20T06:10:41Z</dcterms:created>
  <dcterms:modified xsi:type="dcterms:W3CDTF">2024-09-23T09:53:11Z</dcterms:modified>
</cp:coreProperties>
</file>